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1" r:id="rId2"/>
    <p:sldId id="463" r:id="rId3"/>
    <p:sldId id="464" r:id="rId4"/>
    <p:sldId id="257" r:id="rId5"/>
    <p:sldId id="462" r:id="rId6"/>
    <p:sldId id="459" r:id="rId7"/>
    <p:sldId id="460" r:id="rId8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8DC"/>
    <a:srgbClr val="00CC99"/>
    <a:srgbClr val="FF6565"/>
    <a:srgbClr val="FFDE75"/>
    <a:srgbClr val="00B0F0"/>
    <a:srgbClr val="FFBDB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9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7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3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5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7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4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2447E-D2CC-45AF-887F-8767D56BC59A}" type="datetimeFigureOut">
              <a:rPr lang="en-US" smtClean="0"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7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5.png"/><Relationship Id="rId9" Type="http://schemas.openxmlformats.org/officeDocument/2006/relationships/image" Target="../media/image20.png"/><Relationship Id="rId1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de.wikivoyage.org/wiki/Datei:AS-rondo-icon-blau.svg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voyage.org/wiki/Datei:AS-rondo-icon-blau.sv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0.jp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ECC1C9-58ED-4C08-86FF-965006CD1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11744"/>
              </p:ext>
            </p:extLst>
          </p:nvPr>
        </p:nvGraphicFramePr>
        <p:xfrm>
          <a:off x="76201" y="533400"/>
          <a:ext cx="67818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First Circle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Social/Social Studies/Math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Second Circle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000" b="1" baseline="0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ABC Circle/Science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CDFCC3-0048-44A4-9035-0D46B8D97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063083"/>
              </p:ext>
            </p:extLst>
          </p:nvPr>
        </p:nvGraphicFramePr>
        <p:xfrm>
          <a:off x="86497" y="1542535"/>
          <a:ext cx="677150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51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Morning Song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Greeting</a:t>
                      </a: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 our Friends</a:t>
                      </a:r>
                    </a:p>
                    <a:p>
                      <a:pPr>
                        <a:buNone/>
                      </a:pP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Social Lesson</a:t>
                      </a:r>
                    </a:p>
                    <a:p>
                      <a:pPr>
                        <a:buNone/>
                      </a:pP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Song</a:t>
                      </a:r>
                    </a:p>
                    <a:p>
                      <a:pPr>
                        <a:buNone/>
                      </a:pP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Morning Message (Math)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Math Lesson</a:t>
                      </a: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Transition to</a:t>
                      </a: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Wash hands for Breakfast</a:t>
                      </a:r>
                    </a:p>
                    <a:p>
                      <a:pPr lvl="0">
                        <a:buNone/>
                      </a:pPr>
                      <a:endParaRPr lang="en-US" sz="2000" b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Movement Song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ABC Song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Language/Lit Lesson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Morning Message (ABC)</a:t>
                      </a: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Book Reading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Transition Game</a:t>
                      </a: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 to Wash hands for Snack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32EDD2-2054-4B9D-A0D2-56503BA3C58E}"/>
              </a:ext>
            </a:extLst>
          </p:cNvPr>
          <p:cNvSpPr txBox="1"/>
          <p:nvPr/>
        </p:nvSpPr>
        <p:spPr>
          <a:xfrm>
            <a:off x="0" y="-4497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loEngineer" panose="02000603000000000000" pitchFamily="2" charset="0"/>
                <a:ea typeface="HelloEngineer" panose="02000603000000000000" pitchFamily="2" charset="0"/>
              </a:rPr>
              <a:t>Circle Time Routines</a:t>
            </a:r>
          </a:p>
        </p:txBody>
      </p:sp>
    </p:spTree>
    <p:extLst>
      <p:ext uri="{BB962C8B-B14F-4D97-AF65-F5344CB8AC3E}">
        <p14:creationId xmlns:p14="http://schemas.microsoft.com/office/powerpoint/2010/main" val="229383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49378" y="94778"/>
          <a:ext cx="483856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    Changing</a:t>
                      </a:r>
                      <a:r>
                        <a:rPr lang="en-US" sz="4800" b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</a:t>
                      </a:r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LD Pookie" pitchFamily="2" charset="0"/>
                          <a:ea typeface="HelloBoxStitch" pitchFamily="2" charset="0"/>
                        </a:rPr>
                        <a:t> </a:t>
                      </a:r>
                      <a:endParaRPr lang="en-US" sz="4800" b="0" dirty="0">
                        <a:solidFill>
                          <a:srgbClr val="FF6565"/>
                        </a:solidFill>
                        <a:latin typeface="LD Pookie" pitchFamily="2" charset="0"/>
                        <a:ea typeface="HelloBoxStitch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-84632" y="35080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loBasic" pitchFamily="2" charset="0"/>
                <a:ea typeface="HelloBasic" pitchFamily="2" charset="0"/>
              </a:rPr>
              <a:t>July</a:t>
            </a:r>
          </a:p>
        </p:txBody>
      </p:sp>
      <p:sp>
        <p:nvSpPr>
          <p:cNvPr id="33" name="TextBox 32"/>
          <p:cNvSpPr txBox="1"/>
          <p:nvPr/>
        </p:nvSpPr>
        <p:spPr>
          <a:xfrm rot="20908792">
            <a:off x="5831193" y="79115"/>
            <a:ext cx="898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DB5C9"/>
                </a:solidFill>
                <a:latin typeface="HelloKayMaySquisht" panose="02000603000000000000" pitchFamily="2" charset="0"/>
                <a:ea typeface="HelloKayMaySquisht" panose="02000603000000000000" pitchFamily="2" charset="0"/>
              </a:rPr>
              <a:t>the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137">
            <a:off x="1488782" y="195981"/>
            <a:ext cx="931071" cy="620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632">
            <a:off x="443044" y="-379446"/>
            <a:ext cx="1460290" cy="144974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077" y="699231"/>
            <a:ext cx="496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loHelicopter" panose="02000603000000000000" pitchFamily="2" charset="0"/>
                <a:ea typeface="HelloHelicopter" panose="02000603000000000000" pitchFamily="2" charset="0"/>
              </a:rPr>
              <a:t>Theme: _____________________                     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014" y="1082816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402817" y="1075508"/>
            <a:ext cx="2743200" cy="500331"/>
          </a:xfrm>
          <a:prstGeom prst="roundRect">
            <a:avLst/>
          </a:prstGeom>
          <a:solidFill>
            <a:srgbClr val="ED7D31">
              <a:alpha val="75000"/>
            </a:srgbClr>
          </a:solidFill>
          <a:ln>
            <a:solidFill>
              <a:srgbClr val="FF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C:\Users\tsanders\Downloads\WashiTapeStripsClipArtImagesPastelWashiTapeBorderStripsTpTSellers\059 washi tape strips clip art\washi strip 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9" y="1087665"/>
            <a:ext cx="2738896" cy="5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00735" y="1060526"/>
            <a:ext cx="274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Writing Center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490405" y="1079451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827942" y="1079451"/>
            <a:ext cx="2725257" cy="500331"/>
          </a:xfrm>
          <a:prstGeom prst="roundRect">
            <a:avLst/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C:\Users\tsanders\Downloads\WashiTapeStripsClipArtImagesPastelWashiTapeBorderStripsTpTSellers\059 washi tape strips clip art\washi strip 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79" y="1072910"/>
            <a:ext cx="2734519" cy="49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827942" y="1082816"/>
            <a:ext cx="272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Math Center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1014" y="5022574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6" descr="C:\Users\tami\Downloads\Frames Paper Accents\AmazingAccentsFREEBIEGraphicsforCommercialUse (1)\Amazing Accents 1\gra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3" y="8907241"/>
            <a:ext cx="6858000" cy="169167"/>
          </a:xfrm>
          <a:prstGeom prst="rect">
            <a:avLst/>
          </a:prstGeom>
          <a:noFill/>
        </p:spPr>
      </p:pic>
      <p:sp>
        <p:nvSpPr>
          <p:cNvPr id="55" name="Rounded Rectangle 54"/>
          <p:cNvSpPr/>
          <p:nvPr/>
        </p:nvSpPr>
        <p:spPr>
          <a:xfrm>
            <a:off x="380998" y="5029200"/>
            <a:ext cx="2743201" cy="500331"/>
          </a:xfrm>
          <a:prstGeom prst="roundRect">
            <a:avLst/>
          </a:prstGeom>
          <a:solidFill>
            <a:srgbClr val="9DC3E6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3502867" y="5014321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7" descr="C:\Users\tsanders\Downloads\WashiTapeStripsClipArtImagesPastelWashiTapeBorderStripsTpTSellers\059 washi tape strips clip art\washi strip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9" y="4962835"/>
            <a:ext cx="2817449" cy="5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379212" y="5052508"/>
            <a:ext cx="2744986" cy="46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Block Center</a:t>
            </a:r>
          </a:p>
        </p:txBody>
      </p:sp>
      <p:sp>
        <p:nvSpPr>
          <p:cNvPr id="34" name="Rounded Rectangle 27"/>
          <p:cNvSpPr/>
          <p:nvPr/>
        </p:nvSpPr>
        <p:spPr>
          <a:xfrm>
            <a:off x="3807315" y="5021892"/>
            <a:ext cx="2725256" cy="500331"/>
          </a:xfrm>
          <a:prstGeom prst="roundRect">
            <a:avLst/>
          </a:prstGeom>
          <a:solidFill>
            <a:srgbClr val="FF6565">
              <a:alpha val="80000"/>
            </a:srgbClr>
          </a:solidFill>
          <a:ln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5" descr="G:\Work in Progress\Lesson Plan Book\Lesson Plan Templates\2015 2016 School Year Planner\New Clip Art Plan Book 2015\WashiTapeStripsClipArtImagesPastelWashiTapeBorderStripsTpTSellers\059 washi tape strips clip art\washi strip 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83" y="4976296"/>
            <a:ext cx="2766509" cy="6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073398" y="5019147"/>
            <a:ext cx="215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Dramatic Play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F73C5A-0A4C-4B17-AD53-53AF97576A09}"/>
              </a:ext>
            </a:extLst>
          </p:cNvPr>
          <p:cNvSpPr txBox="1"/>
          <p:nvPr/>
        </p:nvSpPr>
        <p:spPr>
          <a:xfrm>
            <a:off x="116481" y="1740190"/>
            <a:ext cx="32704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Stick Letter Cards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C22EF0-0970-47D3-A67C-E0475D68E62A}"/>
              </a:ext>
            </a:extLst>
          </p:cNvPr>
          <p:cNvSpPr txBox="1"/>
          <p:nvPr/>
        </p:nvSpPr>
        <p:spPr>
          <a:xfrm>
            <a:off x="3576070" y="1620144"/>
            <a:ext cx="3176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Introduce how to use math clipping cards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FA6A7A-C741-4F72-AD11-382C41070ED7}"/>
              </a:ext>
            </a:extLst>
          </p:cNvPr>
          <p:cNvSpPr txBox="1"/>
          <p:nvPr/>
        </p:nvSpPr>
        <p:spPr>
          <a:xfrm>
            <a:off x="340917" y="5698924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people and vehicles.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C67315-7A8D-4102-BDF6-C0A60CE56556}"/>
              </a:ext>
            </a:extLst>
          </p:cNvPr>
          <p:cNvSpPr txBox="1"/>
          <p:nvPr/>
        </p:nvSpPr>
        <p:spPr>
          <a:xfrm>
            <a:off x="333524" y="8345686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How to put them away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2BE15A9-258C-4630-A9EC-AA927AB38FE8}"/>
              </a:ext>
            </a:extLst>
          </p:cNvPr>
          <p:cNvSpPr txBox="1"/>
          <p:nvPr/>
        </p:nvSpPr>
        <p:spPr>
          <a:xfrm>
            <a:off x="3691468" y="5498635"/>
            <a:ext cx="317659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Introduce roles that can be played in the dramatic play center. (Mommy, Daddy, Baby, Sister, Brother and Grandparents)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Use role necklaces for each role available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1F00B5-D65B-478D-9E0C-0FC07A331F66}"/>
              </a:ext>
            </a:extLst>
          </p:cNvPr>
          <p:cNvSpPr txBox="1"/>
          <p:nvPr/>
        </p:nvSpPr>
        <p:spPr>
          <a:xfrm>
            <a:off x="3741523" y="8199899"/>
            <a:ext cx="3176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Introduce ways to take turns.</a:t>
            </a:r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C69F97E1-551D-4A8E-9C7A-1C6B30D60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87" y="1945357"/>
            <a:ext cx="1341119" cy="1005840"/>
          </a:xfrm>
          <a:prstGeom prst="rect">
            <a:avLst/>
          </a:prstGeom>
        </p:spPr>
      </p:pic>
      <p:pic>
        <p:nvPicPr>
          <p:cNvPr id="1026" name="Picture 2" descr="Image result for block play people">
            <a:extLst>
              <a:ext uri="{FF2B5EF4-FFF2-40B4-BE49-F238E27FC236}">
                <a16:creationId xmlns:a16="http://schemas.microsoft.com/office/drawing/2014/main" id="{B647DD9F-95AD-47B9-AEA1-2FEFFCF1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33" y="6098746"/>
            <a:ext cx="1708003" cy="128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67885CA7-1E2A-4093-B116-8E14A7A1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" y="7199388"/>
            <a:ext cx="1899063" cy="12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366E9A-F3E7-4201-B238-A739DF1170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945">
            <a:off x="966363" y="2171531"/>
            <a:ext cx="1595826" cy="244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table, wall, indoor, sky&#10;&#10;Description generated with very high confidence">
            <a:extLst>
              <a:ext uri="{FF2B5EF4-FFF2-40B4-BE49-F238E27FC236}">
                <a16:creationId xmlns:a16="http://schemas.microsoft.com/office/drawing/2014/main" id="{163132F9-D441-40D0-8C22-CB1C69BE8A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75" y="3503148"/>
            <a:ext cx="1341120" cy="100584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3100624-3953-441A-A391-D1D8E44DBD07}"/>
              </a:ext>
            </a:extLst>
          </p:cNvPr>
          <p:cNvSpPr txBox="1"/>
          <p:nvPr/>
        </p:nvSpPr>
        <p:spPr>
          <a:xfrm>
            <a:off x="3543025" y="2984684"/>
            <a:ext cx="317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Add Pattering Activity &amp; Measurement Activity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D4D930-69AB-48D6-B43D-8A99DA4D92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98" y="3742638"/>
            <a:ext cx="133217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3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-4717" y="-9229"/>
            <a:ext cx="681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HelloKayMaySquisht" panose="02000603000000000000" pitchFamily="2" charset="0"/>
                <a:ea typeface="HelloKayMaySquisht" panose="02000603000000000000" pitchFamily="2" charset="0"/>
              </a:rPr>
              <a:t>Keeping them engaged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-60416" y="265327"/>
          <a:ext cx="689250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2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Centers</a:t>
                      </a:r>
                      <a:r>
                        <a:rPr lang="en-US" sz="4800" b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</a:t>
                      </a:r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LD Pookie" pitchFamily="2" charset="0"/>
                          <a:ea typeface="HelloBoxStitch" pitchFamily="2" charset="0"/>
                        </a:rPr>
                        <a:t> </a:t>
                      </a:r>
                      <a:endParaRPr lang="en-US" sz="4800" b="0" dirty="0">
                        <a:solidFill>
                          <a:srgbClr val="FF6565"/>
                        </a:solidFill>
                        <a:latin typeface="LD Pookie" pitchFamily="2" charset="0"/>
                        <a:ea typeface="HelloBoxStitch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2328">
            <a:off x="233045" y="-511549"/>
            <a:ext cx="1471988" cy="1690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671">
            <a:off x="5238622" y="147006"/>
            <a:ext cx="776563" cy="48535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9012" y="1100069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376" y="5009561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6" descr="C:\Users\tami\Downloads\Frames Paper Accents\AmazingAccentsFREEBIEGraphicsforCommercialUse (1)\Amazing Accents 1\gr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3" y="8907241"/>
            <a:ext cx="6858000" cy="169167"/>
          </a:xfrm>
          <a:prstGeom prst="rect">
            <a:avLst/>
          </a:prstGeom>
          <a:noFill/>
        </p:spPr>
      </p:pic>
      <p:sp>
        <p:nvSpPr>
          <p:cNvPr id="41" name="Rounded Rectangle 40"/>
          <p:cNvSpPr/>
          <p:nvPr/>
        </p:nvSpPr>
        <p:spPr>
          <a:xfrm>
            <a:off x="357420" y="1088287"/>
            <a:ext cx="2684686" cy="500331"/>
          </a:xfrm>
          <a:prstGeom prst="roundRect">
            <a:avLst/>
          </a:prstGeom>
          <a:solidFill>
            <a:srgbClr val="B4C7E7"/>
          </a:solidFill>
          <a:ln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G:\Work in Progress\Lesson Plan Book\Lesson Plan Templates\2015 2016 School Year Planner\New Clip Art Plan Book 2015\WashiTapeStripsClipArtImagesPastelWashiTapeBorderStripsTpTSellers\059 washi tape strips clip art\washi strip 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0" y="1074480"/>
            <a:ext cx="2706236" cy="5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99925" y="1101364"/>
            <a:ext cx="219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Science Center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77779" y="1140480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3757138" y="1136019"/>
            <a:ext cx="2785938" cy="500331"/>
          </a:xfrm>
          <a:prstGeom prst="roundRect">
            <a:avLst/>
          </a:prstGeom>
          <a:solidFill>
            <a:srgbClr val="548235">
              <a:alpha val="75000"/>
            </a:srgb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" descr="G:\Work in Progress\Lesson Plan Book\Lesson Plan Templates\2015 2016 School Year Planner\New Clip Art Plan Book 2015\WashiTapeStripsClipArtImagesPastelWashiTapeBorderStripsTpTSellers\059 washi tape strips clip art\washi strip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38" y="1097756"/>
            <a:ext cx="2785938" cy="5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075884" y="1119883"/>
            <a:ext cx="219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Sensory Table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35870" y="4997749"/>
            <a:ext cx="2706236" cy="500331"/>
          </a:xfrm>
          <a:prstGeom prst="roundRect">
            <a:avLst/>
          </a:prstGeom>
          <a:solidFill>
            <a:srgbClr val="B888DC"/>
          </a:solidFill>
          <a:ln>
            <a:solidFill>
              <a:srgbClr val="B88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6" descr="G:\Work in Progress\Lesson Plan Book\Lesson Plan Templates\2015 2016 School Year Planner\New Clip Art Plan Book 2015\WashiTapeStripsClipArtImagesPastelWashiTapeBorderStripsTpTSellers\059 washi tape strips clip art\washi strip 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4" y="4999273"/>
            <a:ext cx="2668121" cy="5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80047" y="5036415"/>
            <a:ext cx="219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Play Dough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491997" y="5034307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804341" y="5019886"/>
            <a:ext cx="2688035" cy="500331"/>
          </a:xfrm>
          <a:prstGeom prst="roundRect">
            <a:avLst/>
          </a:prstGeom>
          <a:solidFill>
            <a:srgbClr val="FF2F2F"/>
          </a:solidFill>
          <a:ln>
            <a:solidFill>
              <a:srgbClr val="FF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7" descr="G:\Work in Progress\Lesson Plan Book\Lesson Plan Templates\2015 2016 School Year Planner\New Clip Art Plan Book 2015\WashiTapeStripsClipArtImagesPastelWashiTapeBorderStripsTpTSellers\059 washi tape strips clip art\washi strip 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58" y="5019886"/>
            <a:ext cx="2658218" cy="52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850722" y="5023749"/>
            <a:ext cx="264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Art Center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04342" y="730737"/>
            <a:ext cx="455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loHelicopter" panose="02000603000000000000" pitchFamily="2" charset="0"/>
                <a:ea typeface="HelloHelicopter" panose="02000603000000000000" pitchFamily="2" charset="0"/>
              </a:rPr>
              <a:t>Date: _____________________                    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71371" y="8938837"/>
            <a:ext cx="4521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loHelicopter" panose="02000603000000000000" pitchFamily="2" charset="0"/>
                <a:ea typeface="HelloHelicopter" panose="02000603000000000000" pitchFamily="2" charset="0"/>
              </a:rPr>
              <a:t>^Learning and Teaching with Preschoolers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0B3B4F-EE11-465D-B286-D7D960E5328A}"/>
              </a:ext>
            </a:extLst>
          </p:cNvPr>
          <p:cNvSpPr txBox="1"/>
          <p:nvPr/>
        </p:nvSpPr>
        <p:spPr>
          <a:xfrm>
            <a:off x="3613742" y="1658158"/>
            <a:ext cx="31765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Apple Sensory Bin</a:t>
            </a: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Add oats, cinnamon sticks, mini apples, tongs, bowls and scoops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EF39C-1B0D-474D-91C3-08BE93BC2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70" y="5682577"/>
            <a:ext cx="2048434" cy="1542422"/>
          </a:xfrm>
          <a:prstGeom prst="rect">
            <a:avLst/>
          </a:prstGeom>
        </p:spPr>
      </p:pic>
      <p:pic>
        <p:nvPicPr>
          <p:cNvPr id="34" name="Picture 33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7E2854BD-D311-4203-A06A-F95DE85CBF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151">
            <a:off x="1137446" y="7047053"/>
            <a:ext cx="1876455" cy="1492785"/>
          </a:xfrm>
          <a:prstGeom prst="rect">
            <a:avLst/>
          </a:prstGeom>
        </p:spPr>
      </p:pic>
      <p:pic>
        <p:nvPicPr>
          <p:cNvPr id="36" name="Picture 3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967DF25-6684-4862-94DB-45BDB707E8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22" y="5637280"/>
            <a:ext cx="2133023" cy="17975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BD3607-F2C5-4C7C-A59B-673C8255F3FA}"/>
              </a:ext>
            </a:extLst>
          </p:cNvPr>
          <p:cNvSpPr/>
          <p:nvPr/>
        </p:nvSpPr>
        <p:spPr>
          <a:xfrm>
            <a:off x="3858021" y="7584579"/>
            <a:ext cx="2688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Add mirror to easel so children can paint a </a:t>
            </a:r>
          </a:p>
          <a:p>
            <a:r>
              <a:rPr lang="en-US" dirty="0">
                <a:latin typeface="Century Gothic" panose="020B0502020202020204" pitchFamily="34" charset="0"/>
              </a:rPr>
              <a:t>self-portrait </a:t>
            </a:r>
          </a:p>
        </p:txBody>
      </p:sp>
      <p:pic>
        <p:nvPicPr>
          <p:cNvPr id="9" name="Picture 8" descr="Food on a table&#10;&#10;Description generated with high confidence">
            <a:extLst>
              <a:ext uri="{FF2B5EF4-FFF2-40B4-BE49-F238E27FC236}">
                <a16:creationId xmlns:a16="http://schemas.microsoft.com/office/drawing/2014/main" id="{BB67C34E-68E9-4C50-9364-326CCE9915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7" y="3372707"/>
            <a:ext cx="1127622" cy="1625804"/>
          </a:xfrm>
          <a:prstGeom prst="rect">
            <a:avLst/>
          </a:prstGeom>
        </p:spPr>
      </p:pic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A366FFD-7F9E-4369-B34D-7815B548A1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3" y="1571982"/>
            <a:ext cx="1526229" cy="1911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6C9D48-C08C-4118-9C0D-E8CA3795B9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59" y="1748383"/>
            <a:ext cx="1650763" cy="1516200"/>
          </a:xfrm>
          <a:prstGeom prst="rect">
            <a:avLst/>
          </a:prstGeom>
        </p:spPr>
      </p:pic>
      <p:pic>
        <p:nvPicPr>
          <p:cNvPr id="10" name="Picture 9" descr="A picture containing food, ground, indoor&#10;&#10;Description generated with high confidence">
            <a:extLst>
              <a:ext uri="{FF2B5EF4-FFF2-40B4-BE49-F238E27FC236}">
                <a16:creationId xmlns:a16="http://schemas.microsoft.com/office/drawing/2014/main" id="{8A36BA6E-2A1D-4EF0-8AC1-923FAE878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89" y="2018520"/>
            <a:ext cx="2304689" cy="18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5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511E1-B06E-4A6B-9272-E06CFE3A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16247"/>
              </p:ext>
            </p:extLst>
          </p:nvPr>
        </p:nvGraphicFramePr>
        <p:xfrm>
          <a:off x="539646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7470D0-369F-44C8-A2C5-300F2C703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649296"/>
              </p:ext>
            </p:extLst>
          </p:nvPr>
        </p:nvGraphicFramePr>
        <p:xfrm>
          <a:off x="6246" y="761999"/>
          <a:ext cx="533400" cy="838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19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Social /Social Studies /Math Circle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ABC Circle/Science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1A699B-56CD-4D67-9751-3F08E605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852011"/>
              </p:ext>
            </p:extLst>
          </p:nvPr>
        </p:nvGraphicFramePr>
        <p:xfrm>
          <a:off x="539646" y="762000"/>
          <a:ext cx="6312108" cy="838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514196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Caring for Ourselves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Be proud of what your good at.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  <a:endParaRPr lang="en-US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Patterns &amp; Algebra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visually discriminate </a:t>
                      </a: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Strick a Pose Movement Cards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Science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Read: Have You Filled A Bucket Today?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Geometry: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describe positions in and out.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sort apples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Help… Ways to help others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Study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Who Works at School Pocket Chart Sort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Strick a Pose Movement Cards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324002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ABC</a:t>
                      </a:r>
                    </a:p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Alphabet Recognition:</a:t>
                      </a: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Sing ABC Song with Cards</a:t>
                      </a: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Introduce the Letter Bb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Read: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Butcher Paper Writing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Write the letter Mm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Science</a:t>
                      </a:r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What’s does an apple look like?</a:t>
                      </a: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What’s inside?</a:t>
                      </a: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b="1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Throw out the Trash M and 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ABC</a:t>
                      </a:r>
                      <a:endParaRPr lang="en-US" sz="1200" b="1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b="1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Print Awareness</a:t>
                      </a:r>
                    </a:p>
                    <a:p>
                      <a:pPr algn="l"/>
                      <a:r>
                        <a:rPr lang="en-US" sz="1200" b="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Distinguish Print from Pictures</a:t>
                      </a: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b="1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b="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Butcher Paper Writing Write the letter Bb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A4CBAA-868C-42D7-866A-14E052132E68}"/>
              </a:ext>
            </a:extLst>
          </p:cNvPr>
          <p:cNvSpPr txBox="1"/>
          <p:nvPr/>
        </p:nvSpPr>
        <p:spPr>
          <a:xfrm>
            <a:off x="0" y="-4497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HelloEngineer" panose="02000603000000000000" pitchFamily="2" charset="0"/>
              </a:rPr>
              <a:t>Theme:____________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18E458-5DFF-4BF1-873F-1FB52C27E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0" y="3058149"/>
            <a:ext cx="1400629" cy="10504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4E08EE-30C5-47DA-B92D-7CE4BE98C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62" y="3678209"/>
            <a:ext cx="1097280" cy="82296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0F0694D-CDAC-4C23-AC28-E28EBC907DC3}"/>
              </a:ext>
            </a:extLst>
          </p:cNvPr>
          <p:cNvSpPr/>
          <p:nvPr/>
        </p:nvSpPr>
        <p:spPr>
          <a:xfrm>
            <a:off x="3864522" y="3842023"/>
            <a:ext cx="731520" cy="73152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80F67F-B88C-43EB-97C0-C3CDBD698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65" y="3668676"/>
            <a:ext cx="182067" cy="1828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DE6B32-877D-4BFA-8DD1-67163A5D0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74" y="3961699"/>
            <a:ext cx="182067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46DD28-B158-4A50-AB3E-28AA60444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15" y="4095473"/>
            <a:ext cx="182067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F35F15-F507-4F93-959E-2CC7B5070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75" y="4260165"/>
            <a:ext cx="182067" cy="182880"/>
          </a:xfrm>
          <a:prstGeom prst="rect">
            <a:avLst/>
          </a:prstGeom>
        </p:spPr>
      </p:pic>
      <p:pic>
        <p:nvPicPr>
          <p:cNvPr id="30" name="Picture 2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DD14762-6641-4CB3-AA98-689887AFAB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60" y="3058149"/>
            <a:ext cx="977118" cy="1188679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54F198C-1BB1-4B49-8FEA-40E185F6CB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24" y="1462405"/>
            <a:ext cx="775741" cy="1034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6F196-A6CA-4050-8A61-BFC36FB504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5028" y="1462405"/>
            <a:ext cx="1441343" cy="1097280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E399A9DB-D9BA-49E8-957C-9E015DC268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50" y="1294808"/>
            <a:ext cx="822960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D9BCFA-7D8B-47F6-B916-7FC88FB202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81" y="6746893"/>
            <a:ext cx="617220" cy="822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5A34AE-0392-483F-B5E6-05ADEFAB10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09" y="6746893"/>
            <a:ext cx="617220" cy="822960"/>
          </a:xfrm>
          <a:prstGeom prst="rect">
            <a:avLst/>
          </a:prstGeom>
        </p:spPr>
      </p:pic>
      <p:pic>
        <p:nvPicPr>
          <p:cNvPr id="15" name="Picture 1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C3E6447-71F6-4A21-A722-4D49ED66A2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67" y="6823018"/>
            <a:ext cx="891540" cy="1188720"/>
          </a:xfrm>
          <a:prstGeom prst="rect">
            <a:avLst/>
          </a:prstGeom>
        </p:spPr>
      </p:pic>
      <p:pic>
        <p:nvPicPr>
          <p:cNvPr id="17" name="Picture 16" descr="A red apple&#10;&#10;Description generated with high confidence">
            <a:extLst>
              <a:ext uri="{FF2B5EF4-FFF2-40B4-BE49-F238E27FC236}">
                <a16:creationId xmlns:a16="http://schemas.microsoft.com/office/drawing/2014/main" id="{34E2B804-38A3-4CA3-BC1D-7B93CC46BA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47" y="7361555"/>
            <a:ext cx="640080" cy="640080"/>
          </a:xfrm>
          <a:prstGeom prst="rect">
            <a:avLst/>
          </a:prstGeom>
        </p:spPr>
      </p:pic>
      <p:pic>
        <p:nvPicPr>
          <p:cNvPr id="19" name="Picture 1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28E4DD5-CE64-4A9F-9D47-3A6EC14F2B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65" y="6746893"/>
            <a:ext cx="1097280" cy="822960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high confidence">
            <a:extLst>
              <a:ext uri="{FF2B5EF4-FFF2-40B4-BE49-F238E27FC236}">
                <a16:creationId xmlns:a16="http://schemas.microsoft.com/office/drawing/2014/main" id="{01A3BB0A-CF0B-4BF2-9627-713AD436E3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42" y="7177321"/>
            <a:ext cx="1097281" cy="822961"/>
          </a:xfrm>
          <a:prstGeom prst="rect">
            <a:avLst/>
          </a:prstGeom>
        </p:spPr>
      </p:pic>
      <p:pic>
        <p:nvPicPr>
          <p:cNvPr id="31" name="Picture 30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AF614E10-D75B-4214-8356-1490A09133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5" y="4819907"/>
            <a:ext cx="754380" cy="1005840"/>
          </a:xfrm>
          <a:prstGeom prst="rect">
            <a:avLst/>
          </a:prstGeom>
        </p:spPr>
      </p:pic>
      <p:pic>
        <p:nvPicPr>
          <p:cNvPr id="33" name="Picture 32" descr="A picture containing toy, doll&#10;&#10;Description generated with high confidence">
            <a:extLst>
              <a:ext uri="{FF2B5EF4-FFF2-40B4-BE49-F238E27FC236}">
                <a16:creationId xmlns:a16="http://schemas.microsoft.com/office/drawing/2014/main" id="{C05F314B-38C4-4AA9-A54D-F99DF83DB0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24" y="4803799"/>
            <a:ext cx="754380" cy="1005840"/>
          </a:xfrm>
          <a:prstGeom prst="rect">
            <a:avLst/>
          </a:prstGeom>
        </p:spPr>
      </p:pic>
      <p:pic>
        <p:nvPicPr>
          <p:cNvPr id="34" name="Picture 33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7A7B139D-2920-46A4-A33D-91F05B672D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06" y="4903999"/>
            <a:ext cx="754380" cy="1005840"/>
          </a:xfrm>
          <a:prstGeom prst="rect">
            <a:avLst/>
          </a:prstGeom>
        </p:spPr>
      </p:pic>
      <p:pic>
        <p:nvPicPr>
          <p:cNvPr id="35" name="Picture 34" descr="A picture containing toy, doll&#10;&#10;Description generated with high confidence">
            <a:extLst>
              <a:ext uri="{FF2B5EF4-FFF2-40B4-BE49-F238E27FC236}">
                <a16:creationId xmlns:a16="http://schemas.microsoft.com/office/drawing/2014/main" id="{172A63E6-D488-4684-9CF0-8597EC6722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19" y="4892153"/>
            <a:ext cx="754380" cy="1005840"/>
          </a:xfrm>
          <a:prstGeom prst="rect">
            <a:avLst/>
          </a:prstGeom>
        </p:spPr>
      </p:pic>
      <p:pic>
        <p:nvPicPr>
          <p:cNvPr id="36" name="Picture 35" descr="A group of stuffed animals&#10;&#10;Description generated with very high confidence">
            <a:extLst>
              <a:ext uri="{FF2B5EF4-FFF2-40B4-BE49-F238E27FC236}">
                <a16:creationId xmlns:a16="http://schemas.microsoft.com/office/drawing/2014/main" id="{2FCF009B-F66B-45CD-884B-2365A1F50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44" y="7646167"/>
            <a:ext cx="822960" cy="8229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Picture 39" descr="A close up of a logo&#10;&#10;Description generated with high confidence">
            <a:extLst>
              <a:ext uri="{FF2B5EF4-FFF2-40B4-BE49-F238E27FC236}">
                <a16:creationId xmlns:a16="http://schemas.microsoft.com/office/drawing/2014/main" id="{9B713490-B6D1-411C-9035-DFF78F1621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67" y="8499660"/>
            <a:ext cx="731520" cy="54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A420C-A4E3-4E76-81FC-EC15602CE2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97" y="5002787"/>
            <a:ext cx="109728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9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2F5511-9BC9-4C99-9E14-E36E0A052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866627"/>
              </p:ext>
            </p:extLst>
          </p:nvPr>
        </p:nvGraphicFramePr>
        <p:xfrm>
          <a:off x="539646" y="762000"/>
          <a:ext cx="6312108" cy="8403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514196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Help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Pick a card and go out as a group to complete it together.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Patterns &amp; Algebra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: visually discriminate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make a pattern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Strick a Pose Movement Cards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Self Portraits 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Process art who we are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Set out collage materials that can be used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to create faces with.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324002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ABC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Sing ABC Song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 with Cards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Read: If your Happy and You Know It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Throw out the Trash Beginning Sounds M and 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Shared Writing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Sentence Frame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Make a list of Make a list: Favorite Food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write the letter in my name.  Large sheet of paper for children to write on.</a:t>
                      </a: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01F485-12E5-4046-ACBA-48E20FF59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694907"/>
              </p:ext>
            </p:extLst>
          </p:nvPr>
        </p:nvGraphicFramePr>
        <p:xfrm>
          <a:off x="494678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Worktime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5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C10E11-2DF2-4B31-9AD5-0899BFB5C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04249"/>
              </p:ext>
            </p:extLst>
          </p:nvPr>
        </p:nvGraphicFramePr>
        <p:xfrm>
          <a:off x="6246" y="761999"/>
          <a:ext cx="533400" cy="838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19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Social /Social Studies /Math Circle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ABC Circle/Science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Arrow: Right 13">
            <a:extLst>
              <a:ext uri="{FF2B5EF4-FFF2-40B4-BE49-F238E27FC236}">
                <a16:creationId xmlns:a16="http://schemas.microsoft.com/office/drawing/2014/main" id="{C326E187-D6C9-4CFA-9E10-F833BED29BD5}"/>
              </a:ext>
            </a:extLst>
          </p:cNvPr>
          <p:cNvSpPr/>
          <p:nvPr/>
        </p:nvSpPr>
        <p:spPr>
          <a:xfrm rot="5400000">
            <a:off x="3095647" y="5458928"/>
            <a:ext cx="5425967" cy="230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0ED605-0E7A-4BBE-A48D-E746F0B69ABA}"/>
              </a:ext>
            </a:extLst>
          </p:cNvPr>
          <p:cNvSpPr/>
          <p:nvPr/>
        </p:nvSpPr>
        <p:spPr>
          <a:xfrm>
            <a:off x="2614179" y="2662255"/>
            <a:ext cx="2124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sz="1200" b="1" dirty="0">
                <a:latin typeface="Century Gothic" panose="020B0502020202020204" pitchFamily="34" charset="0"/>
                <a:ea typeface="HelloHelicopter" panose="02000603000000000000" pitchFamily="2" charset="0"/>
              </a:rPr>
              <a:t>Geometry:</a:t>
            </a:r>
          </a:p>
          <a:p>
            <a:pPr lvl="0" defTabSz="685800">
              <a:defRPr/>
            </a:pPr>
            <a:r>
              <a:rPr lang="en-US" sz="1200" dirty="0">
                <a:latin typeface="Century Gothic" panose="020B0502020202020204" pitchFamily="34" charset="0"/>
                <a:ea typeface="HelloHelicopter" panose="02000603000000000000" pitchFamily="2" charset="0"/>
              </a:rPr>
              <a:t>describe positions before and after</a:t>
            </a:r>
          </a:p>
          <a:p>
            <a:pPr lvl="0" defTabSz="685800">
              <a:defRPr/>
            </a:pPr>
            <a:endParaRPr lang="en-US" sz="1200" dirty="0">
              <a:latin typeface="Century Gothic" panose="020B0502020202020204" pitchFamily="34" charset="0"/>
              <a:ea typeface="HelloHelicopter" panose="02000603000000000000" pitchFamily="2" charset="0"/>
            </a:endParaRPr>
          </a:p>
          <a:p>
            <a:pPr lvl="0" defTabSz="685800">
              <a:defRPr/>
            </a:pPr>
            <a:endParaRPr lang="en-US" sz="1200" dirty="0">
              <a:latin typeface="Century Gothic" panose="020B0502020202020204" pitchFamily="34" charset="0"/>
              <a:ea typeface="HelloHelicopter" panose="02000603000000000000" pitchFamily="2" charset="0"/>
            </a:endParaRPr>
          </a:p>
          <a:p>
            <a:pPr lvl="0" defTabSz="685800">
              <a:defRPr/>
            </a:pPr>
            <a:endParaRPr lang="en-US" sz="1200" dirty="0">
              <a:latin typeface="Century Gothic" panose="020B0502020202020204" pitchFamily="34" charset="0"/>
              <a:ea typeface="HelloHelicopter" panose="02000603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A79646-2503-44BB-83D6-E8C77531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9" y="3229969"/>
            <a:ext cx="1097280" cy="82296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7E3CAA2-DA0D-41BE-BBF0-49BBA4A9B65A}"/>
              </a:ext>
            </a:extLst>
          </p:cNvPr>
          <p:cNvSpPr/>
          <p:nvPr/>
        </p:nvSpPr>
        <p:spPr>
          <a:xfrm>
            <a:off x="1751842" y="3229969"/>
            <a:ext cx="731520" cy="73152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lose up of a calculator&#10;&#10;Description generated with high confidence">
            <a:extLst>
              <a:ext uri="{FF2B5EF4-FFF2-40B4-BE49-F238E27FC236}">
                <a16:creationId xmlns:a16="http://schemas.microsoft.com/office/drawing/2014/main" id="{A9CF1EFD-6AEF-4AB1-AEC3-8DD1C0C3E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9" y="3826869"/>
            <a:ext cx="1050560" cy="787920"/>
          </a:xfrm>
          <a:prstGeom prst="rect">
            <a:avLst/>
          </a:prstGeom>
        </p:spPr>
      </p:pic>
      <p:pic>
        <p:nvPicPr>
          <p:cNvPr id="34" name="Picture 33" descr="A close up of a flower&#10;&#10;Description generated with high confidence">
            <a:extLst>
              <a:ext uri="{FF2B5EF4-FFF2-40B4-BE49-F238E27FC236}">
                <a16:creationId xmlns:a16="http://schemas.microsoft.com/office/drawing/2014/main" id="{B624EA73-202D-436C-9BD1-205AE1C49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84" y="3283038"/>
            <a:ext cx="1097280" cy="822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9D1886D-6E9A-4E33-AAB9-F9A9F6961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77" y="3502419"/>
            <a:ext cx="1097280" cy="82296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94C2500-D836-4056-BD26-7C2AC601C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4571" y="1467071"/>
            <a:ext cx="891540" cy="1188720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66823FFE-A7F0-49B3-B584-80623B44300D}"/>
              </a:ext>
            </a:extLst>
          </p:cNvPr>
          <p:cNvSpPr/>
          <p:nvPr/>
        </p:nvSpPr>
        <p:spPr>
          <a:xfrm>
            <a:off x="2599669" y="1994511"/>
            <a:ext cx="1521762" cy="1338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C92BE-905F-48F4-9D52-F86D5BA3D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623430" y="7184664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1EB985-2CCC-4671-BDCC-5512EAF1C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79" y="6074806"/>
            <a:ext cx="548640" cy="73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1AFF6-4F61-4D38-BDE7-EEDDF5B332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50" y="6806326"/>
            <a:ext cx="822960" cy="1097280"/>
          </a:xfrm>
          <a:prstGeom prst="rect">
            <a:avLst/>
          </a:prstGeom>
        </p:spPr>
      </p:pic>
      <p:pic>
        <p:nvPicPr>
          <p:cNvPr id="17" name="Picture 16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00148C0D-50B0-48F6-8898-B41A1EB9F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56" y="8524240"/>
            <a:ext cx="609599" cy="457200"/>
          </a:xfrm>
          <a:prstGeom prst="rect">
            <a:avLst/>
          </a:prstGeom>
        </p:spPr>
      </p:pic>
      <p:pic>
        <p:nvPicPr>
          <p:cNvPr id="18" name="Picture 17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63FC841A-F405-4208-AEB9-E951374837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22" y="4828677"/>
            <a:ext cx="754380" cy="1005840"/>
          </a:xfrm>
          <a:prstGeom prst="rect">
            <a:avLst/>
          </a:prstGeom>
        </p:spPr>
      </p:pic>
      <p:pic>
        <p:nvPicPr>
          <p:cNvPr id="20" name="Picture 19" descr="A picture containing toy, doll&#10;&#10;Description generated with high confidence">
            <a:extLst>
              <a:ext uri="{FF2B5EF4-FFF2-40B4-BE49-F238E27FC236}">
                <a16:creationId xmlns:a16="http://schemas.microsoft.com/office/drawing/2014/main" id="{A704DCFF-64F6-4DC8-BC55-AB5AA0DA63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04" y="4828677"/>
            <a:ext cx="754380" cy="1005840"/>
          </a:xfrm>
          <a:prstGeom prst="rect">
            <a:avLst/>
          </a:prstGeom>
        </p:spPr>
      </p:pic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F448CA60-7199-440C-95B6-F06A16907D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5" y="5045589"/>
            <a:ext cx="1097280" cy="822960"/>
          </a:xfrm>
          <a:prstGeom prst="rect">
            <a:avLst/>
          </a:prstGeom>
        </p:spPr>
      </p:pic>
      <p:pic>
        <p:nvPicPr>
          <p:cNvPr id="24" name="Picture 23" descr="A picture containing ground, indoor, brown&#10;&#10;Description generated with high confidence">
            <a:extLst>
              <a:ext uri="{FF2B5EF4-FFF2-40B4-BE49-F238E27FC236}">
                <a16:creationId xmlns:a16="http://schemas.microsoft.com/office/drawing/2014/main" id="{E43811F6-0194-4CA0-A986-95B607AFB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38" y="2075668"/>
            <a:ext cx="1647663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511E1-B06E-4A6B-9272-E06CFE3A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712215"/>
              </p:ext>
            </p:extLst>
          </p:nvPr>
        </p:nvGraphicFramePr>
        <p:xfrm>
          <a:off x="539646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1A699B-56CD-4D67-9751-3F08E605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8356"/>
              </p:ext>
            </p:extLst>
          </p:nvPr>
        </p:nvGraphicFramePr>
        <p:xfrm>
          <a:off x="539646" y="761999"/>
          <a:ext cx="6312108" cy="838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1724816">
                <a:tc>
                  <a:txBody>
                    <a:bodyPr/>
                    <a:lstStyle/>
                    <a:p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How many Tall</a:t>
                      </a: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Measurement Assessment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Flip and Draw Emotions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Assessment Number Recognition (1-6)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989900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44349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Pinch and Cover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Building Fine Motor Skills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99132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BA2922-3B7D-4131-BBA9-96588376B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06026"/>
              </p:ext>
            </p:extLst>
          </p:nvPr>
        </p:nvGraphicFramePr>
        <p:xfrm>
          <a:off x="1" y="762000"/>
          <a:ext cx="533402" cy="838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18784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70440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0E12996-8EF9-433C-AF5B-762D5FF6A477}"/>
              </a:ext>
            </a:extLst>
          </p:cNvPr>
          <p:cNvSpPr/>
          <p:nvPr/>
        </p:nvSpPr>
        <p:spPr>
          <a:xfrm>
            <a:off x="1301416" y="2556300"/>
            <a:ext cx="296421" cy="61965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CA6DD-B70F-4FD8-BC68-58A6168C7005}"/>
              </a:ext>
            </a:extLst>
          </p:cNvPr>
          <p:cNvSpPr txBox="1"/>
          <p:nvPr/>
        </p:nvSpPr>
        <p:spPr>
          <a:xfrm>
            <a:off x="4769110" y="969685"/>
            <a:ext cx="1975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Blue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Yellow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Green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Rotate activities</a:t>
            </a:r>
          </a:p>
        </p:txBody>
      </p:sp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5CF744D-0B52-4CE5-B378-511ADA84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8653" y="2905549"/>
            <a:ext cx="1898627" cy="1898627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F8686721-F65E-4504-8A22-2BDEA72D9B5D}"/>
              </a:ext>
            </a:extLst>
          </p:cNvPr>
          <p:cNvSpPr/>
          <p:nvPr/>
        </p:nvSpPr>
        <p:spPr>
          <a:xfrm>
            <a:off x="4460900" y="6380673"/>
            <a:ext cx="296421" cy="23721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77376-9A41-47A2-A26B-096FC90C5E4B}"/>
              </a:ext>
            </a:extLst>
          </p:cNvPr>
          <p:cNvSpPr txBox="1"/>
          <p:nvPr/>
        </p:nvSpPr>
        <p:spPr>
          <a:xfrm>
            <a:off x="723886" y="787860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Name Writing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Name Building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8065A4-0A9A-4D81-B51E-790DBBDB0080}"/>
              </a:ext>
            </a:extLst>
          </p:cNvPr>
          <p:cNvSpPr txBox="1"/>
          <p:nvPr/>
        </p:nvSpPr>
        <p:spPr>
          <a:xfrm>
            <a:off x="2697486" y="4200541"/>
            <a:ext cx="20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Draw Person &amp; Name Writing Assessment</a:t>
            </a:r>
          </a:p>
        </p:txBody>
      </p:sp>
      <p:pic>
        <p:nvPicPr>
          <p:cNvPr id="29" name="Picture 2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F577EA5-ED55-4670-B0AE-9B84AA61E1A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8653" y="6591648"/>
            <a:ext cx="1898627" cy="1898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1506BE-B6AE-463B-B986-EE114A961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1" y="1074083"/>
            <a:ext cx="1161245" cy="900966"/>
          </a:xfrm>
          <a:prstGeom prst="rect">
            <a:avLst/>
          </a:prstGeom>
        </p:spPr>
      </p:pic>
      <p:pic>
        <p:nvPicPr>
          <p:cNvPr id="7" name="Picture 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27A1897F-86E7-4F48-BD6E-075B7D0AD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1" y="2742616"/>
            <a:ext cx="1056042" cy="866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9389D8-73B7-4870-A084-895EBB57C94C}"/>
              </a:ext>
            </a:extLst>
          </p:cNvPr>
          <p:cNvSpPr/>
          <p:nvPr/>
        </p:nvSpPr>
        <p:spPr>
          <a:xfrm>
            <a:off x="541298" y="1915508"/>
            <a:ext cx="21130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loDoodlePrint" panose="02000603000000000000" pitchFamily="2" charset="0"/>
                <a:ea typeface="HelloDoodlePrint" panose="02000603000000000000" pitchFamily="2" charset="0"/>
              </a:rPr>
              <a:t>Holiday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F9040F-38F3-4966-BE03-4E2E01A19248}"/>
              </a:ext>
            </a:extLst>
          </p:cNvPr>
          <p:cNvSpPr txBox="1"/>
          <p:nvPr/>
        </p:nvSpPr>
        <p:spPr>
          <a:xfrm>
            <a:off x="2665782" y="5834648"/>
            <a:ext cx="20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Draw Person &amp; Name Writing Assessment</a:t>
            </a:r>
          </a:p>
        </p:txBody>
      </p:sp>
      <p:pic>
        <p:nvPicPr>
          <p:cNvPr id="9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8588C6F-36CE-438A-B1E3-401FCD9C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1" y="4645927"/>
            <a:ext cx="754380" cy="10058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3D56619-852E-49D0-AE38-6C28D2A64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1" y="6342736"/>
            <a:ext cx="754380" cy="10058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FA4C32-B0E2-428D-A82C-34DFA6E06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4" y="7767404"/>
            <a:ext cx="6858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174D0F-2814-4D9D-9C3B-3527D3402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66" y="7767404"/>
            <a:ext cx="685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511E1-B06E-4A6B-9272-E06CFE3A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24957"/>
              </p:ext>
            </p:extLst>
          </p:nvPr>
        </p:nvGraphicFramePr>
        <p:xfrm>
          <a:off x="494678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Notes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5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1A699B-56CD-4D67-9751-3F08E605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421511"/>
              </p:ext>
            </p:extLst>
          </p:nvPr>
        </p:nvGraphicFramePr>
        <p:xfrm>
          <a:off x="494676" y="762000"/>
          <a:ext cx="6312108" cy="8384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1615948"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1615948"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989900"/>
                  </a:ext>
                </a:extLst>
              </a:tr>
              <a:tr h="161594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  <a:tr h="1904841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How Many Tall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Body Part Tracing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734613"/>
                  </a:ext>
                </a:extLst>
              </a:tr>
              <a:tr h="1615948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How Many Tall</a:t>
                      </a: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Assessment Measurement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78305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016678-30A8-424F-8CDD-EA6EF7415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66197"/>
              </p:ext>
            </p:extLst>
          </p:nvPr>
        </p:nvGraphicFramePr>
        <p:xfrm>
          <a:off x="1" y="762000"/>
          <a:ext cx="533402" cy="838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18784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7044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4783FF0-7399-4CE5-88BD-9928E6E21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997794"/>
              </p:ext>
            </p:extLst>
          </p:nvPr>
        </p:nvGraphicFramePr>
        <p:xfrm>
          <a:off x="4728771" y="778240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BE55505-0E84-49EC-AD33-8A7CD4977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69725"/>
              </p:ext>
            </p:extLst>
          </p:nvPr>
        </p:nvGraphicFramePr>
        <p:xfrm>
          <a:off x="4731895" y="2429780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DC26067-A250-456A-B6DE-7799B5DD8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809091"/>
              </p:ext>
            </p:extLst>
          </p:nvPr>
        </p:nvGraphicFramePr>
        <p:xfrm>
          <a:off x="4743761" y="4121920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63B07F8-6D7A-430F-AFFB-2B8167971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60219"/>
              </p:ext>
            </p:extLst>
          </p:nvPr>
        </p:nvGraphicFramePr>
        <p:xfrm>
          <a:off x="4725649" y="5803314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B4C4A8-C1F3-4271-A061-1A1CF8B72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55026"/>
              </p:ext>
            </p:extLst>
          </p:nvPr>
        </p:nvGraphicFramePr>
        <p:xfrm>
          <a:off x="4731895" y="7484712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E57074A-71B0-43AF-A745-720246E8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0938" y="1255623"/>
            <a:ext cx="1898627" cy="1898627"/>
          </a:xfrm>
          <a:prstGeom prst="rect">
            <a:avLst/>
          </a:prstGeom>
        </p:spPr>
      </p:pic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27CD6CE-4702-4D12-BF5F-FF02F223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760" y="3301184"/>
            <a:ext cx="1898627" cy="1898627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15790427-C988-4620-9051-F6F212B2ABCA}"/>
              </a:ext>
            </a:extLst>
          </p:cNvPr>
          <p:cNvSpPr/>
          <p:nvPr/>
        </p:nvSpPr>
        <p:spPr>
          <a:xfrm>
            <a:off x="3348431" y="2714090"/>
            <a:ext cx="545889" cy="617844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B8823E-EED0-40A9-BE52-E7F2916A2102}"/>
              </a:ext>
            </a:extLst>
          </p:cNvPr>
          <p:cNvSpPr/>
          <p:nvPr/>
        </p:nvSpPr>
        <p:spPr>
          <a:xfrm>
            <a:off x="2569565" y="875824"/>
            <a:ext cx="2081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US" sz="1400" b="1" dirty="0">
                <a:latin typeface="Century Gothic" panose="020B0502020202020204" pitchFamily="34" charset="0"/>
                <a:ea typeface="HelloHelicopter" panose="02000603000000000000" pitchFamily="2" charset="0"/>
              </a:rPr>
              <a:t>Pair &amp; Share</a:t>
            </a:r>
          </a:p>
          <a:p>
            <a:r>
              <a:rPr lang="en-US" sz="1200" dirty="0">
                <a:latin typeface="Century Gothic" panose="020B0502020202020204" pitchFamily="34" charset="0"/>
                <a:ea typeface="HelloHelicopter" panose="02000603000000000000" pitchFamily="2" charset="0"/>
              </a:rPr>
              <a:t>Turn to neighbor  I like to help with _____________.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383BC0-4453-4660-A94F-3166EA02B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381" y="1748974"/>
            <a:ext cx="1333501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E9CAE-5EC8-4776-BACE-51FFA6225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61" y="7931517"/>
            <a:ext cx="1161245" cy="900966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4EE0084-2015-4859-A1BD-10BA20636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3" y="6021132"/>
            <a:ext cx="1268853" cy="108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2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5348</TotalTime>
  <Words>584</Words>
  <Application>Microsoft Office PowerPoint</Application>
  <PresentationFormat>Letter Paper (8.5x11 in)</PresentationFormat>
  <Paragraphs>318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HelloBasic</vt:lpstr>
      <vt:lpstr>HelloBoxStitch</vt:lpstr>
      <vt:lpstr>HelloDoodlePrint</vt:lpstr>
      <vt:lpstr>HelloEngineer</vt:lpstr>
      <vt:lpstr>HelloEtchASketch</vt:lpstr>
      <vt:lpstr>HelloHelicopter</vt:lpstr>
      <vt:lpstr>HelloKayMaySquisht</vt:lpstr>
      <vt:lpstr>LD Pookie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Tami Sanders</dc:creator>
  <cp:lastModifiedBy>Tami Sanders</cp:lastModifiedBy>
  <cp:revision>173</cp:revision>
  <dcterms:created xsi:type="dcterms:W3CDTF">2018-05-22T13:46:28Z</dcterms:created>
  <dcterms:modified xsi:type="dcterms:W3CDTF">2018-07-08T14:04:34Z</dcterms:modified>
</cp:coreProperties>
</file>