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1" r:id="rId2"/>
    <p:sldId id="387" r:id="rId3"/>
    <p:sldId id="399" r:id="rId4"/>
    <p:sldId id="257" r:id="rId5"/>
    <p:sldId id="462" r:id="rId6"/>
    <p:sldId id="459" r:id="rId7"/>
    <p:sldId id="460" r:id="rId8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88DC"/>
    <a:srgbClr val="00CC99"/>
    <a:srgbClr val="FF6565"/>
    <a:srgbClr val="FFDE75"/>
    <a:srgbClr val="00B0F0"/>
    <a:srgbClr val="000000"/>
    <a:srgbClr val="FFBDB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26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7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3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5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7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7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6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4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2447E-D2CC-45AF-887F-8767D56BC59A}" type="datetimeFigureOut">
              <a:rPr lang="en-US" smtClean="0"/>
              <a:t>8/25/2018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2B9E2-041D-4E21-907B-A328E150D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7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5.png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hyperlink" Target="https://www.youtube.com/watch?v=KRqCtMDbaT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de.wikivoyage.org/wiki/Datei:AS-rondo-icon-blau.svg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voyage.org/wiki/Datei:AS-rondo-icon-blau.sv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ECC1C9-58ED-4C08-86FF-965006CD1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11744"/>
              </p:ext>
            </p:extLst>
          </p:nvPr>
        </p:nvGraphicFramePr>
        <p:xfrm>
          <a:off x="76201" y="533400"/>
          <a:ext cx="67818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HelloHelicopter" panose="02000603000000000000" pitchFamily="2" charset="0"/>
                          <a:ea typeface="HelloHelicopter" panose="02000603000000000000" pitchFamily="2" charset="0"/>
                        </a:rPr>
                        <a:t>First Circle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HelloHelicopter" panose="02000603000000000000" pitchFamily="2" charset="0"/>
                          <a:ea typeface="HelloHelicopter" panose="02000603000000000000" pitchFamily="2" charset="0"/>
                        </a:rPr>
                        <a:t>Social/Social Studies/Math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rgbClr val="000000"/>
                          </a:solidFill>
                          <a:latin typeface="HelloHelicopter" panose="02000603000000000000" pitchFamily="2" charset="0"/>
                          <a:ea typeface="HelloHelicopter" panose="02000603000000000000" pitchFamily="2" charset="0"/>
                        </a:rPr>
                        <a:t>Second Circle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000" b="1" baseline="0" dirty="0">
                          <a:solidFill>
                            <a:srgbClr val="000000"/>
                          </a:solidFill>
                          <a:latin typeface="HelloHelicopter" panose="02000603000000000000" pitchFamily="2" charset="0"/>
                          <a:ea typeface="HelloHelicopter" panose="02000603000000000000" pitchFamily="2" charset="0"/>
                        </a:rPr>
                        <a:t>ABC Circle/Science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CDFCC3-0048-44A4-9035-0D46B8D97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063083"/>
              </p:ext>
            </p:extLst>
          </p:nvPr>
        </p:nvGraphicFramePr>
        <p:xfrm>
          <a:off x="86497" y="1542535"/>
          <a:ext cx="677150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51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Morning Song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Greeting</a:t>
                      </a: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 our Friends</a:t>
                      </a:r>
                    </a:p>
                    <a:p>
                      <a:pPr>
                        <a:buNone/>
                      </a:pP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Social Lesson</a:t>
                      </a:r>
                    </a:p>
                    <a:p>
                      <a:pPr>
                        <a:buNone/>
                      </a:pP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Song</a:t>
                      </a:r>
                    </a:p>
                    <a:p>
                      <a:pPr>
                        <a:buNone/>
                      </a:pP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Morning Message (Math)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Math Lesson</a:t>
                      </a:r>
                    </a:p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Transition to</a:t>
                      </a:r>
                    </a:p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Wash hands for Breakfast</a:t>
                      </a:r>
                    </a:p>
                    <a:p>
                      <a:pPr lvl="0">
                        <a:buNone/>
                      </a:pPr>
                      <a:endParaRPr lang="en-US" sz="2000" b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Movement Song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ABC Song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Language/Lit Lesson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Morning Message (ABC)</a:t>
                      </a:r>
                    </a:p>
                    <a:p>
                      <a:pPr lvl="0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Book Reading</a:t>
                      </a:r>
                    </a:p>
                    <a:p>
                      <a:pPr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Century Gothic"/>
                        </a:rPr>
                        <a:t>Transition Game</a:t>
                      </a:r>
                      <a:r>
                        <a:rPr lang="en-US" sz="2000" b="0" baseline="0" dirty="0">
                          <a:solidFill>
                            <a:srgbClr val="000000"/>
                          </a:solidFill>
                          <a:latin typeface="Century Gothic"/>
                        </a:rPr>
                        <a:t> to Wash hands for Snack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32EDD2-2054-4B9D-A0D2-56503BA3C58E}"/>
              </a:ext>
            </a:extLst>
          </p:cNvPr>
          <p:cNvSpPr txBox="1"/>
          <p:nvPr/>
        </p:nvSpPr>
        <p:spPr>
          <a:xfrm>
            <a:off x="0" y="-4497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loEngineer" panose="02000603000000000000" pitchFamily="2" charset="0"/>
                <a:ea typeface="HelloEngineer" panose="02000603000000000000" pitchFamily="2" charset="0"/>
              </a:rPr>
              <a:t>Circle Time Routines</a:t>
            </a:r>
          </a:p>
        </p:txBody>
      </p:sp>
    </p:spTree>
    <p:extLst>
      <p:ext uri="{BB962C8B-B14F-4D97-AF65-F5344CB8AC3E}">
        <p14:creationId xmlns:p14="http://schemas.microsoft.com/office/powerpoint/2010/main" val="229383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49378" y="94778"/>
          <a:ext cx="483856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b="0" baseline="0" dirty="0">
                          <a:solidFill>
                            <a:srgbClr val="FF6565"/>
                          </a:solidFill>
                          <a:latin typeface="HelloEtchASketch" pitchFamily="2" charset="0"/>
                          <a:ea typeface="HelloEtchASketch" pitchFamily="2" charset="0"/>
                        </a:rPr>
                        <a:t>     Changing</a:t>
                      </a:r>
                      <a:r>
                        <a:rPr lang="en-US" sz="4800" b="0" dirty="0">
                          <a:solidFill>
                            <a:srgbClr val="FF6565"/>
                          </a:solidFill>
                          <a:latin typeface="HelloEtchASketch" pitchFamily="2" charset="0"/>
                          <a:ea typeface="HelloEtchASketch" pitchFamily="2" charset="0"/>
                        </a:rPr>
                        <a:t> </a:t>
                      </a:r>
                      <a:r>
                        <a:rPr lang="en-US" sz="4800" b="0" baseline="0" dirty="0">
                          <a:solidFill>
                            <a:srgbClr val="FF6565"/>
                          </a:solidFill>
                          <a:latin typeface="LD Pookie" pitchFamily="2" charset="0"/>
                          <a:ea typeface="HelloBoxStitch" pitchFamily="2" charset="0"/>
                        </a:rPr>
                        <a:t> </a:t>
                      </a:r>
                      <a:endParaRPr lang="en-US" sz="4800" b="0" dirty="0">
                        <a:solidFill>
                          <a:srgbClr val="FF6565"/>
                        </a:solidFill>
                        <a:latin typeface="LD Pookie" pitchFamily="2" charset="0"/>
                        <a:ea typeface="HelloBoxStitch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-84632" y="35080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HelloBasic" pitchFamily="2" charset="0"/>
                <a:ea typeface="HelloBasic" pitchFamily="2" charset="0"/>
              </a:rPr>
              <a:t>July</a:t>
            </a:r>
          </a:p>
        </p:txBody>
      </p:sp>
      <p:sp>
        <p:nvSpPr>
          <p:cNvPr id="33" name="TextBox 32"/>
          <p:cNvSpPr txBox="1"/>
          <p:nvPr/>
        </p:nvSpPr>
        <p:spPr>
          <a:xfrm rot="20908792">
            <a:off x="5831193" y="79115"/>
            <a:ext cx="898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4DB5C9"/>
                </a:solidFill>
                <a:latin typeface="HelloKayMaySquisht" panose="02000603000000000000" pitchFamily="2" charset="0"/>
                <a:ea typeface="HelloKayMaySquisht" panose="02000603000000000000" pitchFamily="2" charset="0"/>
              </a:rPr>
              <a:t>the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137">
            <a:off x="1488782" y="195981"/>
            <a:ext cx="931071" cy="620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632">
            <a:off x="443044" y="-379446"/>
            <a:ext cx="1460290" cy="144974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077" y="699231"/>
            <a:ext cx="496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loHelicopter" panose="02000603000000000000" pitchFamily="2" charset="0"/>
                <a:ea typeface="HelloHelicopter" panose="02000603000000000000" pitchFamily="2" charset="0"/>
              </a:rPr>
              <a:t>Theme: _____________________                     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014" y="1082816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402817" y="1075508"/>
            <a:ext cx="2743200" cy="500331"/>
          </a:xfrm>
          <a:prstGeom prst="roundRect">
            <a:avLst/>
          </a:prstGeom>
          <a:solidFill>
            <a:srgbClr val="ED7D31">
              <a:alpha val="75000"/>
            </a:srgbClr>
          </a:solidFill>
          <a:ln>
            <a:solidFill>
              <a:srgbClr val="FF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4" descr="C:\Users\tsanders\Downloads\WashiTapeStripsClipArtImagesPastelWashiTapeBorderStripsTpTSellers\059 washi tape strips clip art\washi strip 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9" y="1087665"/>
            <a:ext cx="2738896" cy="5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00735" y="1060526"/>
            <a:ext cx="274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Writing Center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490405" y="1079451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827942" y="1079451"/>
            <a:ext cx="2725257" cy="500331"/>
          </a:xfrm>
          <a:prstGeom prst="roundRect">
            <a:avLst/>
          </a:prstGeom>
          <a:solidFill>
            <a:srgbClr val="70AD47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 descr="C:\Users\tsanders\Downloads\WashiTapeStripsClipArtImagesPastelWashiTapeBorderStripsTpTSellers\059 washi tape strips clip art\washi strip 2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79" y="1072910"/>
            <a:ext cx="2734519" cy="49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827942" y="1082816"/>
            <a:ext cx="272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Math Center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1014" y="5022574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6" descr="C:\Users\tami\Downloads\Frames Paper Accents\AmazingAccentsFREEBIEGraphicsforCommercialUse (1)\Amazing Accents 1\gra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3" y="8907241"/>
            <a:ext cx="6858000" cy="169167"/>
          </a:xfrm>
          <a:prstGeom prst="rect">
            <a:avLst/>
          </a:prstGeom>
          <a:noFill/>
        </p:spPr>
      </p:pic>
      <p:sp>
        <p:nvSpPr>
          <p:cNvPr id="55" name="Rounded Rectangle 54"/>
          <p:cNvSpPr/>
          <p:nvPr/>
        </p:nvSpPr>
        <p:spPr>
          <a:xfrm>
            <a:off x="380998" y="5029200"/>
            <a:ext cx="2743201" cy="500331"/>
          </a:xfrm>
          <a:prstGeom prst="roundRect">
            <a:avLst/>
          </a:prstGeom>
          <a:solidFill>
            <a:srgbClr val="9DC3E6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3502867" y="5014321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7" descr="C:\Users\tsanders\Downloads\WashiTapeStripsClipArtImagesPastelWashiTapeBorderStripsTpTSellers\059 washi tape strips clip art\washi strip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9" y="4962835"/>
            <a:ext cx="2817449" cy="5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379212" y="5052508"/>
            <a:ext cx="2744986" cy="464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Block Center</a:t>
            </a:r>
          </a:p>
        </p:txBody>
      </p:sp>
      <p:sp>
        <p:nvSpPr>
          <p:cNvPr id="34" name="Rounded Rectangle 27"/>
          <p:cNvSpPr/>
          <p:nvPr/>
        </p:nvSpPr>
        <p:spPr>
          <a:xfrm>
            <a:off x="3807315" y="5021892"/>
            <a:ext cx="2725256" cy="500331"/>
          </a:xfrm>
          <a:prstGeom prst="roundRect">
            <a:avLst/>
          </a:prstGeom>
          <a:solidFill>
            <a:srgbClr val="FF6565">
              <a:alpha val="80000"/>
            </a:srgbClr>
          </a:solidFill>
          <a:ln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5" descr="G:\Work in Progress\Lesson Plan Book\Lesson Plan Templates\2015 2016 School Year Planner\New Clip Art Plan Book 2015\WashiTapeStripsClipArtImagesPastelWashiTapeBorderStripsTpTSellers\059 washi tape strips clip art\washi strip 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83" y="4976296"/>
            <a:ext cx="2766509" cy="6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073398" y="5019147"/>
            <a:ext cx="215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Dramatic Play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F73C5A-0A4C-4B17-AD53-53AF97576A09}"/>
              </a:ext>
            </a:extLst>
          </p:cNvPr>
          <p:cNvSpPr txBox="1"/>
          <p:nvPr/>
        </p:nvSpPr>
        <p:spPr>
          <a:xfrm>
            <a:off x="335928" y="1740581"/>
            <a:ext cx="27590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Name Plates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Introduce how to use </a:t>
            </a:r>
          </a:p>
          <a:p>
            <a:r>
              <a:rPr lang="en-US" dirty="0">
                <a:latin typeface="Century Gothic" panose="020B0502020202020204" pitchFamily="34" charset="0"/>
              </a:rPr>
              <a:t>Markers</a:t>
            </a:r>
          </a:p>
        </p:txBody>
      </p:sp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BF736A-FA92-4011-BBE5-906DCFC604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4" y="2098244"/>
            <a:ext cx="2345961" cy="844546"/>
          </a:xfrm>
          <a:prstGeom prst="rect">
            <a:avLst/>
          </a:prstGeom>
        </p:spPr>
      </p:pic>
      <p:pic>
        <p:nvPicPr>
          <p:cNvPr id="16" name="Picture 15" descr="A close up of a implement&#10;&#10;Description generated with high confidence">
            <a:extLst>
              <a:ext uri="{FF2B5EF4-FFF2-40B4-BE49-F238E27FC236}">
                <a16:creationId xmlns:a16="http://schemas.microsoft.com/office/drawing/2014/main" id="{F0B73BE6-02C7-47A4-9AC6-2184AD7F26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10" y="3445956"/>
            <a:ext cx="1913831" cy="1285855"/>
          </a:xfrm>
          <a:prstGeom prst="rect">
            <a:avLst/>
          </a:prstGeom>
        </p:spPr>
      </p:pic>
      <p:pic>
        <p:nvPicPr>
          <p:cNvPr id="18" name="Picture 17" descr="A picture containing indoor, table, food, sweet&#10;&#10;Description generated with high confidence">
            <a:extLst>
              <a:ext uri="{FF2B5EF4-FFF2-40B4-BE49-F238E27FC236}">
                <a16:creationId xmlns:a16="http://schemas.microsoft.com/office/drawing/2014/main" id="{BBC6E620-1076-4FC0-9650-A6E2F6D59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19" y="2360866"/>
            <a:ext cx="2077624" cy="15582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AC22EF0-0970-47D3-A67C-E0475D68E62A}"/>
              </a:ext>
            </a:extLst>
          </p:cNvPr>
          <p:cNvSpPr txBox="1"/>
          <p:nvPr/>
        </p:nvSpPr>
        <p:spPr>
          <a:xfrm>
            <a:off x="3576070" y="1620144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how to use math counters.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66EBA0-44E3-47B1-8134-9794D2B07291}"/>
              </a:ext>
            </a:extLst>
          </p:cNvPr>
          <p:cNvSpPr txBox="1"/>
          <p:nvPr/>
        </p:nvSpPr>
        <p:spPr>
          <a:xfrm>
            <a:off x="3605650" y="3989115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How to put counters away</a:t>
            </a:r>
          </a:p>
        </p:txBody>
      </p:sp>
      <p:pic>
        <p:nvPicPr>
          <p:cNvPr id="20" name="Picture 19" descr="A picture containing building, wooden&#10;&#10;Description generated with high confidence">
            <a:extLst>
              <a:ext uri="{FF2B5EF4-FFF2-40B4-BE49-F238E27FC236}">
                <a16:creationId xmlns:a16="http://schemas.microsoft.com/office/drawing/2014/main" id="{0DA69FBA-8A82-4B41-B11F-F4D8A5C4C1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9" y="6544207"/>
            <a:ext cx="3037773" cy="148445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4FA6A7A-C741-4F72-AD11-382C41070ED7}"/>
              </a:ext>
            </a:extLst>
          </p:cNvPr>
          <p:cNvSpPr txBox="1"/>
          <p:nvPr/>
        </p:nvSpPr>
        <p:spPr>
          <a:xfrm>
            <a:off x="340917" y="5698924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how to use wooden blocks.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C67315-7A8D-4102-BDF6-C0A60CE56556}"/>
              </a:ext>
            </a:extLst>
          </p:cNvPr>
          <p:cNvSpPr txBox="1"/>
          <p:nvPr/>
        </p:nvSpPr>
        <p:spPr>
          <a:xfrm>
            <a:off x="215839" y="8083731"/>
            <a:ext cx="288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How to put blocks away</a:t>
            </a:r>
          </a:p>
        </p:txBody>
      </p:sp>
      <p:pic>
        <p:nvPicPr>
          <p:cNvPr id="23" name="Picture 22" descr="A picture containing floor, indoor, table, sitting&#10;&#10;Description generated with very high confidence">
            <a:extLst>
              <a:ext uri="{FF2B5EF4-FFF2-40B4-BE49-F238E27FC236}">
                <a16:creationId xmlns:a16="http://schemas.microsoft.com/office/drawing/2014/main" id="{22F0A0C5-D9C4-4AFB-95BD-0B3116BD1C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01" y="6186456"/>
            <a:ext cx="2005071" cy="201344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2BE15A9-258C-4630-A9EC-AA927AB38FE8}"/>
              </a:ext>
            </a:extLst>
          </p:cNvPr>
          <p:cNvSpPr txBox="1"/>
          <p:nvPr/>
        </p:nvSpPr>
        <p:spPr>
          <a:xfrm>
            <a:off x="3691468" y="5498635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how to set the table.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1F00B5-D65B-478D-9E0C-0FC07A331F66}"/>
              </a:ext>
            </a:extLst>
          </p:cNvPr>
          <p:cNvSpPr txBox="1"/>
          <p:nvPr/>
        </p:nvSpPr>
        <p:spPr>
          <a:xfrm>
            <a:off x="3741523" y="8199899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how to put all the items away.</a:t>
            </a:r>
          </a:p>
        </p:txBody>
      </p:sp>
    </p:spTree>
    <p:extLst>
      <p:ext uri="{BB962C8B-B14F-4D97-AF65-F5344CB8AC3E}">
        <p14:creationId xmlns:p14="http://schemas.microsoft.com/office/powerpoint/2010/main" val="1538048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-4717" y="-9229"/>
            <a:ext cx="681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HelloKayMaySquisht" panose="02000603000000000000" pitchFamily="2" charset="0"/>
                <a:ea typeface="HelloKayMaySquisht" panose="02000603000000000000" pitchFamily="2" charset="0"/>
              </a:rPr>
              <a:t>Keeping them engaged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/>
          </p:nvPr>
        </p:nvGraphicFramePr>
        <p:xfrm>
          <a:off x="-60416" y="265327"/>
          <a:ext cx="6892507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2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b="0" baseline="0" dirty="0">
                          <a:solidFill>
                            <a:srgbClr val="FF6565"/>
                          </a:solidFill>
                          <a:latin typeface="HelloEtchASketch" pitchFamily="2" charset="0"/>
                          <a:ea typeface="HelloEtchASketch" pitchFamily="2" charset="0"/>
                        </a:rPr>
                        <a:t> Centers</a:t>
                      </a:r>
                      <a:r>
                        <a:rPr lang="en-US" sz="4800" b="0" dirty="0">
                          <a:solidFill>
                            <a:srgbClr val="FF6565"/>
                          </a:solidFill>
                          <a:latin typeface="HelloEtchASketch" pitchFamily="2" charset="0"/>
                          <a:ea typeface="HelloEtchASketch" pitchFamily="2" charset="0"/>
                        </a:rPr>
                        <a:t> </a:t>
                      </a:r>
                      <a:r>
                        <a:rPr lang="en-US" sz="4800" b="0" baseline="0" dirty="0">
                          <a:solidFill>
                            <a:srgbClr val="FF6565"/>
                          </a:solidFill>
                          <a:latin typeface="LD Pookie" pitchFamily="2" charset="0"/>
                          <a:ea typeface="HelloBoxStitch" pitchFamily="2" charset="0"/>
                        </a:rPr>
                        <a:t> </a:t>
                      </a:r>
                      <a:endParaRPr lang="en-US" sz="4800" b="0" dirty="0">
                        <a:solidFill>
                          <a:srgbClr val="FF6565"/>
                        </a:solidFill>
                        <a:latin typeface="LD Pookie" pitchFamily="2" charset="0"/>
                        <a:ea typeface="HelloBoxStitch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2328">
            <a:off x="233045" y="-511549"/>
            <a:ext cx="1471988" cy="1690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671">
            <a:off x="5238622" y="147006"/>
            <a:ext cx="776563" cy="485352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9012" y="1100069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376" y="5009561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6" descr="C:\Users\tami\Downloads\Frames Paper Accents\AmazingAccentsFREEBIEGraphicsforCommercialUse (1)\Amazing Accents 1\gr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3" y="8907241"/>
            <a:ext cx="6858000" cy="169167"/>
          </a:xfrm>
          <a:prstGeom prst="rect">
            <a:avLst/>
          </a:prstGeom>
          <a:noFill/>
        </p:spPr>
      </p:pic>
      <p:sp>
        <p:nvSpPr>
          <p:cNvPr id="41" name="Rounded Rectangle 40"/>
          <p:cNvSpPr/>
          <p:nvPr/>
        </p:nvSpPr>
        <p:spPr>
          <a:xfrm>
            <a:off x="357420" y="1088287"/>
            <a:ext cx="2684686" cy="500331"/>
          </a:xfrm>
          <a:prstGeom prst="roundRect">
            <a:avLst/>
          </a:prstGeom>
          <a:solidFill>
            <a:srgbClr val="B4C7E7"/>
          </a:solidFill>
          <a:ln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G:\Work in Progress\Lesson Plan Book\Lesson Plan Templates\2015 2016 School Year Planner\New Clip Art Plan Book 2015\WashiTapeStripsClipArtImagesPastelWashiTapeBorderStripsTpTSellers\059 washi tape strips clip art\washi strip 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0" y="1074480"/>
            <a:ext cx="2706236" cy="5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99925" y="1101364"/>
            <a:ext cx="219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Science Center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77779" y="1140480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3757138" y="1136019"/>
            <a:ext cx="2785938" cy="500331"/>
          </a:xfrm>
          <a:prstGeom prst="roundRect">
            <a:avLst/>
          </a:prstGeom>
          <a:solidFill>
            <a:srgbClr val="548235">
              <a:alpha val="75000"/>
            </a:srgb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" descr="G:\Work in Progress\Lesson Plan Book\Lesson Plan Templates\2015 2016 School Year Planner\New Clip Art Plan Book 2015\WashiTapeStripsClipArtImagesPastelWashiTapeBorderStripsTpTSellers\059 washi tape strips clip art\washi strip 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38" y="1097756"/>
            <a:ext cx="2785938" cy="5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4075884" y="1119883"/>
            <a:ext cx="219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Sensory Table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35870" y="4997749"/>
            <a:ext cx="2706236" cy="500331"/>
          </a:xfrm>
          <a:prstGeom prst="roundRect">
            <a:avLst/>
          </a:prstGeom>
          <a:solidFill>
            <a:srgbClr val="B888DC"/>
          </a:solidFill>
          <a:ln>
            <a:solidFill>
              <a:srgbClr val="B88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6" descr="G:\Work in Progress\Lesson Plan Book\Lesson Plan Templates\2015 2016 School Year Planner\New Clip Art Plan Book 2015\WashiTapeStripsClipArtImagesPastelWashiTapeBorderStripsTpTSellers\059 washi tape strips clip art\washi strip 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4" y="4999273"/>
            <a:ext cx="2668121" cy="5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80047" y="5036415"/>
            <a:ext cx="219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Play Dough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491997" y="5034307"/>
            <a:ext cx="3291840" cy="38404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804341" y="5019886"/>
            <a:ext cx="2688035" cy="500331"/>
          </a:xfrm>
          <a:prstGeom prst="roundRect">
            <a:avLst/>
          </a:prstGeom>
          <a:solidFill>
            <a:srgbClr val="FF2F2F"/>
          </a:solidFill>
          <a:ln>
            <a:solidFill>
              <a:srgbClr val="FF5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7" descr="G:\Work in Progress\Lesson Plan Book\Lesson Plan Templates\2015 2016 School Year Planner\New Clip Art Plan Book 2015\WashiTapeStripsClipArtImagesPastelWashiTapeBorderStripsTpTSellers\059 washi tape strips clip art\washi strip 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58" y="5019886"/>
            <a:ext cx="2658218" cy="52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850722" y="5023749"/>
            <a:ext cx="264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loHelicopter" panose="02000603000000000000" pitchFamily="2" charset="0"/>
                <a:ea typeface="HelloHelicopter" panose="02000603000000000000" pitchFamily="2" charset="0"/>
              </a:rPr>
              <a:t>Art Center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04342" y="730737"/>
            <a:ext cx="455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loHelicopter" panose="02000603000000000000" pitchFamily="2" charset="0"/>
                <a:ea typeface="HelloHelicopter" panose="02000603000000000000" pitchFamily="2" charset="0"/>
              </a:rPr>
              <a:t>Date: _____________________                    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71371" y="8938837"/>
            <a:ext cx="4521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HelloHelicopter" panose="02000603000000000000" pitchFamily="2" charset="0"/>
                <a:ea typeface="HelloHelicopter" panose="02000603000000000000" pitchFamily="2" charset="0"/>
              </a:rPr>
              <a:t>^Learning and Teaching with Preschoolers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DE16A8-BA38-4C9A-8EB1-EAAC13E79C9B}"/>
              </a:ext>
            </a:extLst>
          </p:cNvPr>
          <p:cNvSpPr/>
          <p:nvPr/>
        </p:nvSpPr>
        <p:spPr>
          <a:xfrm>
            <a:off x="846252" y="2202953"/>
            <a:ext cx="1737360" cy="17373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454C4-5A9F-46D9-AC42-599D0C41CD99}"/>
              </a:ext>
            </a:extLst>
          </p:cNvPr>
          <p:cNvSpPr txBox="1"/>
          <p:nvPr/>
        </p:nvSpPr>
        <p:spPr>
          <a:xfrm>
            <a:off x="927697" y="2779245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Closed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19EFFC-43BD-4A47-BC2F-258CB329773B}"/>
              </a:ext>
            </a:extLst>
          </p:cNvPr>
          <p:cNvCxnSpPr>
            <a:stCxn id="3" idx="1"/>
            <a:endCxn id="3" idx="5"/>
          </p:cNvCxnSpPr>
          <p:nvPr/>
        </p:nvCxnSpPr>
        <p:spPr>
          <a:xfrm>
            <a:off x="1100682" y="2457383"/>
            <a:ext cx="1228500" cy="1228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indoor, cake, table, food&#10;&#10;Description generated with very high confidence">
            <a:extLst>
              <a:ext uri="{FF2B5EF4-FFF2-40B4-BE49-F238E27FC236}">
                <a16:creationId xmlns:a16="http://schemas.microsoft.com/office/drawing/2014/main" id="{929E047B-28B0-4005-A4BD-07F86309C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38" y="2276055"/>
            <a:ext cx="2805113" cy="187642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0F1CA8C-DB9B-4FB2-95CE-7AEE7E695577}"/>
              </a:ext>
            </a:extLst>
          </p:cNvPr>
          <p:cNvSpPr txBox="1"/>
          <p:nvPr/>
        </p:nvSpPr>
        <p:spPr>
          <a:xfrm>
            <a:off x="3709951" y="4187283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Cotton ball Scoop and Pinch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0B3B4F-EE11-465D-B286-D7D960E5328A}"/>
              </a:ext>
            </a:extLst>
          </p:cNvPr>
          <p:cNvSpPr txBox="1"/>
          <p:nvPr/>
        </p:nvSpPr>
        <p:spPr>
          <a:xfrm>
            <a:off x="3613742" y="1658158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how to use the sensory table.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5A6553-F1F8-4A57-BC95-A395D1A4D2D8}"/>
              </a:ext>
            </a:extLst>
          </p:cNvPr>
          <p:cNvSpPr txBox="1"/>
          <p:nvPr/>
        </p:nvSpPr>
        <p:spPr>
          <a:xfrm>
            <a:off x="176621" y="5574705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how to use play dough rollers and cutters.</a:t>
            </a:r>
          </a:p>
        </p:txBody>
      </p:sp>
      <p:pic>
        <p:nvPicPr>
          <p:cNvPr id="16" name="Picture 1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A23DA1DA-5C47-42E6-B729-BCF3D4EA2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1" y="6214417"/>
            <a:ext cx="1692588" cy="1692588"/>
          </a:xfrm>
          <a:prstGeom prst="rect">
            <a:avLst/>
          </a:prstGeom>
        </p:spPr>
      </p:pic>
      <p:pic>
        <p:nvPicPr>
          <p:cNvPr id="18" name="Picture 17" descr="A close up of a toy&#10;&#10;Description generated with high confidence">
            <a:extLst>
              <a:ext uri="{FF2B5EF4-FFF2-40B4-BE49-F238E27FC236}">
                <a16:creationId xmlns:a16="http://schemas.microsoft.com/office/drawing/2014/main" id="{A96500F0-B472-4079-844C-E76CA78DC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5022" y="6479755"/>
            <a:ext cx="1562881" cy="15628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A398BF0-758E-4EC3-A939-62D1126AA335}"/>
              </a:ext>
            </a:extLst>
          </p:cNvPr>
          <p:cNvSpPr txBox="1"/>
          <p:nvPr/>
        </p:nvSpPr>
        <p:spPr>
          <a:xfrm>
            <a:off x="215839" y="8083731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How to put materials away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0D78B77-E178-494A-8CF2-BC173E4EF021}"/>
              </a:ext>
            </a:extLst>
          </p:cNvPr>
          <p:cNvSpPr txBox="1"/>
          <p:nvPr/>
        </p:nvSpPr>
        <p:spPr>
          <a:xfrm>
            <a:off x="3593024" y="5672864"/>
            <a:ext cx="317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Introduce how to use scissors with paper strips</a:t>
            </a:r>
          </a:p>
        </p:txBody>
      </p:sp>
      <p:pic>
        <p:nvPicPr>
          <p:cNvPr id="22" name="Picture 21" descr="A pair of scissors&#10;&#10;Description generated with very high confidence">
            <a:extLst>
              <a:ext uri="{FF2B5EF4-FFF2-40B4-BE49-F238E27FC236}">
                <a16:creationId xmlns:a16="http://schemas.microsoft.com/office/drawing/2014/main" id="{1C184DA5-412A-4F33-A07C-FF91C6E6A0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822">
            <a:off x="4186193" y="649549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4511E1-B06E-4A6B-9272-E06CFE3AD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16247"/>
              </p:ext>
            </p:extLst>
          </p:nvPr>
        </p:nvGraphicFramePr>
        <p:xfrm>
          <a:off x="539646" y="391160"/>
          <a:ext cx="6318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7470D0-369F-44C8-A2C5-300F2C703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649296"/>
              </p:ext>
            </p:extLst>
          </p:nvPr>
        </p:nvGraphicFramePr>
        <p:xfrm>
          <a:off x="6246" y="761999"/>
          <a:ext cx="533400" cy="838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193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Social /Social Studies /Math Circle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6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ABC Circle/Science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1A699B-56CD-4D67-9751-3F08E605E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787873"/>
              </p:ext>
            </p:extLst>
          </p:nvPr>
        </p:nvGraphicFramePr>
        <p:xfrm>
          <a:off x="539646" y="762000"/>
          <a:ext cx="6312108" cy="838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2664031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88118780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2442918358"/>
                    </a:ext>
                  </a:extLst>
                </a:gridCol>
              </a:tblGrid>
              <a:tr h="514196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Skills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Read:  At School Pocket Chart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Math</a:t>
                      </a:r>
                      <a:endParaRPr lang="en-US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Number Sense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: One to One Correspondence</a:t>
                      </a: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Catching a Ball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Science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can listen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Review hand washing with pocket chart story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Math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Geometry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: In and Out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Block Balance Beam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Skills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can listen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Play Teddy Bear Game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Study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Read: Our School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Catching a Ball</a:t>
                      </a: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050066"/>
                  </a:ext>
                </a:extLst>
              </a:tr>
              <a:tr h="324002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ABC</a:t>
                      </a: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Sing ABC Song with Cards</a:t>
                      </a:r>
                    </a:p>
                    <a:p>
                      <a:pPr algn="l"/>
                      <a:endParaRPr lang="en-US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Read: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Like Me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Daily Question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Science</a:t>
                      </a:r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The Human Body</a:t>
                      </a:r>
                    </a:p>
                    <a:p>
                      <a:pPr algn="l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b="1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‘</a:t>
                      </a:r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Daily Question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ABC</a:t>
                      </a: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Sing ABC Song</a:t>
                      </a: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Mary Had a Little Lamb</a:t>
                      </a: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b="1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200" b="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Daily Question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222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A4CBAA-868C-42D7-866A-14E052132E68}"/>
              </a:ext>
            </a:extLst>
          </p:cNvPr>
          <p:cNvSpPr txBox="1"/>
          <p:nvPr/>
        </p:nvSpPr>
        <p:spPr>
          <a:xfrm>
            <a:off x="0" y="-4497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HelloEngineer" panose="02000603000000000000" pitchFamily="2" charset="0"/>
              </a:rPr>
              <a:t>Theme:____________</a:t>
            </a:r>
          </a:p>
        </p:txBody>
      </p:sp>
      <p:pic>
        <p:nvPicPr>
          <p:cNvPr id="20" name="Picture 19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519BAEC8-19E0-4C06-AE6E-141CD89ED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87" y="1760806"/>
            <a:ext cx="1351020" cy="15957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 descr="A close up of a box&#10;&#10;Description generated with high confidence">
            <a:extLst>
              <a:ext uri="{FF2B5EF4-FFF2-40B4-BE49-F238E27FC236}">
                <a16:creationId xmlns:a16="http://schemas.microsoft.com/office/drawing/2014/main" id="{8BBC5DFE-4C14-4C68-9E61-F61037596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71" y="6446060"/>
            <a:ext cx="1393963" cy="13725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A close up of a flower&#10;&#10;Description generated with high confidence">
            <a:extLst>
              <a:ext uri="{FF2B5EF4-FFF2-40B4-BE49-F238E27FC236}">
                <a16:creationId xmlns:a16="http://schemas.microsoft.com/office/drawing/2014/main" id="{D04A34F3-59DC-49D6-BF79-A924FB9EA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0" y="4370265"/>
            <a:ext cx="1219200" cy="914400"/>
          </a:xfrm>
          <a:prstGeom prst="rect">
            <a:avLst/>
          </a:prstGeom>
        </p:spPr>
      </p:pic>
      <p:pic>
        <p:nvPicPr>
          <p:cNvPr id="12" name="Picture 11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D82E249A-D3F8-4421-BEE9-CD4CADC14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26" y="4567572"/>
            <a:ext cx="1219200" cy="914400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D985C44-F3F4-44B3-90D6-099CEFB8E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30" y="1045750"/>
            <a:ext cx="914400" cy="914400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high confidence">
            <a:extLst>
              <a:ext uri="{FF2B5EF4-FFF2-40B4-BE49-F238E27FC236}">
                <a16:creationId xmlns:a16="http://schemas.microsoft.com/office/drawing/2014/main" id="{0E0D28A3-DA67-4886-8FAD-14AC0DEEA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63" y="1424625"/>
            <a:ext cx="1097280" cy="822960"/>
          </a:xfrm>
          <a:prstGeom prst="rect">
            <a:avLst/>
          </a:prstGeom>
        </p:spPr>
      </p:pic>
      <p:pic>
        <p:nvPicPr>
          <p:cNvPr id="16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C7720A0-AA2F-4114-AC11-10C13D2FE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36" y="2471223"/>
            <a:ext cx="786429" cy="914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770A72-DB4F-4A8D-9977-2E4569C54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0340" y="4114800"/>
            <a:ext cx="975360" cy="731520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07B744-C360-47CB-AEB1-9DC4C5DB49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54" y="4576532"/>
            <a:ext cx="731520" cy="548640"/>
          </a:xfrm>
          <a:prstGeom prst="rect">
            <a:avLst/>
          </a:prstGeom>
        </p:spPr>
      </p:pic>
      <p:pic>
        <p:nvPicPr>
          <p:cNvPr id="18" name="Picture 17" descr="A picture containing sitting&#10;&#10;Description generated with high confidence">
            <a:extLst>
              <a:ext uri="{FF2B5EF4-FFF2-40B4-BE49-F238E27FC236}">
                <a16:creationId xmlns:a16="http://schemas.microsoft.com/office/drawing/2014/main" id="{1AE44470-BD39-4517-857C-6219CC2AE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38" y="4572000"/>
            <a:ext cx="731520" cy="548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AFEFB6-817D-4896-B22D-08AFD9F9C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0549" y="4815233"/>
            <a:ext cx="340343" cy="2743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C3B9AB-A055-44B8-A27B-F4024CA3D8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3525" y="3431400"/>
            <a:ext cx="707197" cy="9388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BEF882-985F-4480-98ED-5911AD0590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6" y="6387292"/>
            <a:ext cx="685800" cy="914400"/>
          </a:xfrm>
          <a:prstGeom prst="rect">
            <a:avLst/>
          </a:prstGeom>
        </p:spPr>
      </p:pic>
      <p:pic>
        <p:nvPicPr>
          <p:cNvPr id="26" name="Picture 25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78423116-5E4A-4E2C-AA4A-F238BCCAE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5" y="7178853"/>
            <a:ext cx="810390" cy="1005840"/>
          </a:xfrm>
          <a:prstGeom prst="rect">
            <a:avLst/>
          </a:prstGeom>
        </p:spPr>
      </p:pic>
      <p:pic>
        <p:nvPicPr>
          <p:cNvPr id="27" name="Picture 26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DB4C247C-2F04-4289-8923-2F61BECDCD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24" y="6622927"/>
            <a:ext cx="1219200" cy="914400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4DF6A10-61CC-4057-9F7A-F5DEB82DE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30" y="8382000"/>
            <a:ext cx="975359" cy="731520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D537AF-B85B-4488-999E-E7EDFE98E7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43" y="8411933"/>
            <a:ext cx="975360" cy="731520"/>
          </a:xfrm>
          <a:prstGeom prst="rect">
            <a:avLst/>
          </a:prstGeom>
        </p:spPr>
      </p:pic>
      <p:pic>
        <p:nvPicPr>
          <p:cNvPr id="19" name="Picture 1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D828D9F-C4F5-4F06-9525-70FA12F66E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64" y="8382000"/>
            <a:ext cx="975359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9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2F5511-9BC9-4C99-9E14-E36E0A052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37556"/>
              </p:ext>
            </p:extLst>
          </p:nvPr>
        </p:nvGraphicFramePr>
        <p:xfrm>
          <a:off x="539646" y="762000"/>
          <a:ext cx="6312108" cy="838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2664031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88118780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2442918358"/>
                    </a:ext>
                  </a:extLst>
                </a:gridCol>
              </a:tblGrid>
              <a:tr h="514196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Skills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 can listen. 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Read: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Math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Number Sense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: One to One Correspondence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Block Balance Beam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Social Skills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Group discussion on why it’s important to listen.  Dictate what children say.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  <a:hlinkClick r:id="rId2"/>
                        </a:rPr>
                        <a:t>Review Wiggle Bottoms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Math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Pami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, Jami,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Lami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 they all rhyme with (Tami)</a:t>
                      </a:r>
                    </a:p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Assessment Phonological Awareness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Introduce the Centers</a:t>
                      </a:r>
                    </a:p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050066"/>
                  </a:ext>
                </a:extLst>
              </a:tr>
              <a:tr h="324002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ABC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Sing ABC Song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 with Cards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Pocket Chart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Mary Had a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Little Lamb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05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Daily Question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Shared Writing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Sentence Frame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Make a list of activities that you can do at school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Transition:</a:t>
                      </a:r>
                    </a:p>
                    <a:p>
                      <a:pPr algn="l"/>
                      <a:r>
                        <a:rPr lang="en-US" sz="1200" dirty="0"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Daily Question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ctr"/>
                      <a:endParaRPr lang="en-US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2226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01F485-12E5-4046-ACBA-48E20FF59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694907"/>
              </p:ext>
            </p:extLst>
          </p:nvPr>
        </p:nvGraphicFramePr>
        <p:xfrm>
          <a:off x="494678" y="391160"/>
          <a:ext cx="6318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8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Worktime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5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C10E11-2DF2-4B31-9AD5-0899BFB5C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704249"/>
              </p:ext>
            </p:extLst>
          </p:nvPr>
        </p:nvGraphicFramePr>
        <p:xfrm>
          <a:off x="6246" y="761999"/>
          <a:ext cx="533400" cy="838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193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Social /Social Studies /Math Circle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6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ABC Circle/Science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Arrow: Right 13">
            <a:extLst>
              <a:ext uri="{FF2B5EF4-FFF2-40B4-BE49-F238E27FC236}">
                <a16:creationId xmlns:a16="http://schemas.microsoft.com/office/drawing/2014/main" id="{C326E187-D6C9-4CFA-9E10-F833BED29BD5}"/>
              </a:ext>
            </a:extLst>
          </p:cNvPr>
          <p:cNvSpPr/>
          <p:nvPr/>
        </p:nvSpPr>
        <p:spPr>
          <a:xfrm rot="5400000">
            <a:off x="3095647" y="5458928"/>
            <a:ext cx="5425967" cy="230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E709A7E-A81D-4188-98F2-89A0C7848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39" y="6894127"/>
            <a:ext cx="895344" cy="1042249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4D93EAF0-E4B2-4B82-86F9-4C9D5EF6A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33" y="6894127"/>
            <a:ext cx="6858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36B80A-8F76-49DB-86BF-10FE2D53E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1" y="3918516"/>
            <a:ext cx="1097281" cy="822960"/>
          </a:xfrm>
          <a:prstGeom prst="rect">
            <a:avLst/>
          </a:prstGeom>
        </p:spPr>
      </p:pic>
      <p:pic>
        <p:nvPicPr>
          <p:cNvPr id="13" name="Picture 1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07E2457-FC92-45BC-96AF-7AE5EDDBC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57" y="4289356"/>
            <a:ext cx="1097280" cy="8229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0ED605-0E7A-4BBE-A48D-E746F0B69ABA}"/>
              </a:ext>
            </a:extLst>
          </p:cNvPr>
          <p:cNvSpPr/>
          <p:nvPr/>
        </p:nvSpPr>
        <p:spPr>
          <a:xfrm>
            <a:off x="2782629" y="2824121"/>
            <a:ext cx="1826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1200" b="1" dirty="0">
                <a:latin typeface="Century Gothic" panose="020B0502020202020204" pitchFamily="34" charset="0"/>
                <a:ea typeface="HelloHelicopter" panose="02000603000000000000" pitchFamily="2" charset="0"/>
              </a:rPr>
              <a:t>Geometry</a:t>
            </a:r>
            <a:r>
              <a:rPr lang="en-US" sz="1200" dirty="0">
                <a:latin typeface="Century Gothic" panose="020B0502020202020204" pitchFamily="34" charset="0"/>
                <a:ea typeface="HelloHelicopter" panose="02000603000000000000" pitchFamily="2" charset="0"/>
              </a:rPr>
              <a:t>: In and Out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08C57C-EEFE-424F-882C-11105C263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36" y="3096427"/>
            <a:ext cx="1219201" cy="914401"/>
          </a:xfrm>
          <a:prstGeom prst="rect">
            <a:avLst/>
          </a:prstGeom>
        </p:spPr>
      </p:pic>
      <p:pic>
        <p:nvPicPr>
          <p:cNvPr id="1026" name="Picture 2" descr="Image result for wiggle bottom book">
            <a:extLst>
              <a:ext uri="{FF2B5EF4-FFF2-40B4-BE49-F238E27FC236}">
                <a16:creationId xmlns:a16="http://schemas.microsoft.com/office/drawing/2014/main" id="{524080C8-9E56-4FEA-80E6-04C93F0B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95" y="1455553"/>
            <a:ext cx="1213639" cy="9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559EB-966B-422F-A3BE-1D78A727A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09" y="8307216"/>
            <a:ext cx="975360" cy="731520"/>
          </a:xfrm>
          <a:prstGeom prst="rect">
            <a:avLst/>
          </a:prstGeom>
        </p:spPr>
      </p:pic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506450C-0251-4C28-9CC1-FB655AED70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6" y="8307216"/>
            <a:ext cx="975360" cy="731520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CEE5521-C481-4EA1-BE74-48B653C54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38">
            <a:off x="3757034" y="4837089"/>
            <a:ext cx="685800" cy="914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94798237-899D-4FCC-83A7-23908D9732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51" y="1190203"/>
            <a:ext cx="1028700" cy="1371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C4FEBE-B987-407D-8231-8F405F5260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42" y="1183827"/>
            <a:ext cx="1028700" cy="1371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5050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4511E1-B06E-4A6B-9272-E06CFE3AD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712215"/>
              </p:ext>
            </p:extLst>
          </p:nvPr>
        </p:nvGraphicFramePr>
        <p:xfrm>
          <a:off x="539646" y="391160"/>
          <a:ext cx="6318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Monday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Tuesday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Wednesday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1A699B-56CD-4D67-9751-3F08E605E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539735"/>
              </p:ext>
            </p:extLst>
          </p:nvPr>
        </p:nvGraphicFramePr>
        <p:xfrm>
          <a:off x="539646" y="761999"/>
          <a:ext cx="6312108" cy="8394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2664031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88118780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2442918358"/>
                    </a:ext>
                  </a:extLst>
                </a:gridCol>
              </a:tblGrid>
              <a:tr h="1724816">
                <a:tc>
                  <a:txBody>
                    <a:bodyPr/>
                    <a:lstStyle/>
                    <a:p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Small Group Reading</a:t>
                      </a: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endParaRPr lang="en-US" sz="1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Assessment Concept about print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050066"/>
                  </a:ext>
                </a:extLst>
              </a:tr>
              <a:tr h="1664296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Brown Bear Color Bingo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989900"/>
                  </a:ext>
                </a:extLst>
              </a:tr>
              <a:tr h="1664296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22266"/>
                  </a:ext>
                </a:extLst>
              </a:tr>
              <a:tr h="1664296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Color Match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44349"/>
                  </a:ext>
                </a:extLst>
              </a:tr>
              <a:tr h="1664296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Pinch and Cover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99132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BA2922-3B7D-4131-BBA9-96588376B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806026"/>
              </p:ext>
            </p:extLst>
          </p:nvPr>
        </p:nvGraphicFramePr>
        <p:xfrm>
          <a:off x="1" y="762000"/>
          <a:ext cx="533402" cy="838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18784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70440"/>
                  </a:ext>
                </a:extLst>
              </a:tr>
            </a:tbl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0E12996-8EF9-433C-AF5B-762D5FF6A477}"/>
              </a:ext>
            </a:extLst>
          </p:cNvPr>
          <p:cNvSpPr/>
          <p:nvPr/>
        </p:nvSpPr>
        <p:spPr>
          <a:xfrm>
            <a:off x="1334124" y="3106502"/>
            <a:ext cx="296421" cy="579636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8CA6DD-B70F-4FD8-BC68-58A6168C7005}"/>
              </a:ext>
            </a:extLst>
          </p:cNvPr>
          <p:cNvSpPr txBox="1"/>
          <p:nvPr/>
        </p:nvSpPr>
        <p:spPr>
          <a:xfrm>
            <a:off x="4769110" y="969685"/>
            <a:ext cx="1975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Blue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Yellow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Green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Rotate activities</a:t>
            </a:r>
          </a:p>
        </p:txBody>
      </p:sp>
      <p:pic>
        <p:nvPicPr>
          <p:cNvPr id="23" name="Picture 2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5CF744D-0B52-4CE5-B378-511ADA844B2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8653" y="2905549"/>
            <a:ext cx="1898627" cy="18986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877376-9A41-47A2-A26B-096FC90C5E4B}"/>
              </a:ext>
            </a:extLst>
          </p:cNvPr>
          <p:cNvSpPr txBox="1"/>
          <p:nvPr/>
        </p:nvSpPr>
        <p:spPr>
          <a:xfrm>
            <a:off x="723886" y="787860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Name Writing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Or 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Name Building</a:t>
            </a:r>
          </a:p>
        </p:txBody>
      </p:sp>
      <p:pic>
        <p:nvPicPr>
          <p:cNvPr id="19" name="Picture 18" descr="A picture containing stationary&#10;&#10;Description generated with very high confidence">
            <a:extLst>
              <a:ext uri="{FF2B5EF4-FFF2-40B4-BE49-F238E27FC236}">
                <a16:creationId xmlns:a16="http://schemas.microsoft.com/office/drawing/2014/main" id="{ED09DAA2-4B2F-414A-8CA6-F0B304CD0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5" y="2186644"/>
            <a:ext cx="1656413" cy="14345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8065A4-0A9A-4D81-B51E-790DBBDB0080}"/>
              </a:ext>
            </a:extLst>
          </p:cNvPr>
          <p:cNvSpPr txBox="1"/>
          <p:nvPr/>
        </p:nvSpPr>
        <p:spPr>
          <a:xfrm>
            <a:off x="594543" y="1698050"/>
            <a:ext cx="205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I can make the first letter of my name</a:t>
            </a:r>
          </a:p>
        </p:txBody>
      </p:sp>
      <p:pic>
        <p:nvPicPr>
          <p:cNvPr id="7" name="Picture 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E68A45E4-05EE-466A-9517-864ACA107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75" y="1105922"/>
            <a:ext cx="1097280" cy="822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56866-F6CA-4F1A-869F-22B9FF375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2785117"/>
            <a:ext cx="918557" cy="1188720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57EBB54-838A-45CD-8F96-494ACDB90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62" y="6224243"/>
            <a:ext cx="1292500" cy="914400"/>
          </a:xfrm>
          <a:prstGeom prst="rect">
            <a:avLst/>
          </a:prstGeom>
        </p:spPr>
      </p:pic>
      <p:pic>
        <p:nvPicPr>
          <p:cNvPr id="27" name="Picture 26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6FCD0D68-7E58-41CB-8C2D-05E99B025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8332002"/>
            <a:ext cx="975360" cy="731520"/>
          </a:xfrm>
          <a:prstGeom prst="rect">
            <a:avLst/>
          </a:prstGeom>
        </p:spPr>
      </p:pic>
      <p:pic>
        <p:nvPicPr>
          <p:cNvPr id="28" name="Picture 27" descr="A close up of a logo&#10;&#10;Description generated with high confidence">
            <a:extLst>
              <a:ext uri="{FF2B5EF4-FFF2-40B4-BE49-F238E27FC236}">
                <a16:creationId xmlns:a16="http://schemas.microsoft.com/office/drawing/2014/main" id="{E7568F01-117D-400C-97B7-FDE632A72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35" y="7951487"/>
            <a:ext cx="975360" cy="731520"/>
          </a:xfrm>
          <a:prstGeom prst="rect">
            <a:avLst/>
          </a:prstGeom>
        </p:spPr>
      </p:pic>
      <p:pic>
        <p:nvPicPr>
          <p:cNvPr id="29" name="Picture 2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F577EA5-ED55-4670-B0AE-9B84AA61E1A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08653" y="6591648"/>
            <a:ext cx="1898627" cy="1898627"/>
          </a:xfrm>
          <a:prstGeom prst="rect">
            <a:avLst/>
          </a:prstGeom>
        </p:spPr>
      </p:pic>
      <p:pic>
        <p:nvPicPr>
          <p:cNvPr id="31" name="Picture 3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4868CA66-251E-4D95-928F-250074FD4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61" y="4408257"/>
            <a:ext cx="1428750" cy="142875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EB4A78B-9184-4EA7-86CB-FEABFCC02E4D}"/>
              </a:ext>
            </a:extLst>
          </p:cNvPr>
          <p:cNvSpPr/>
          <p:nvPr/>
        </p:nvSpPr>
        <p:spPr>
          <a:xfrm>
            <a:off x="2616619" y="4234873"/>
            <a:ext cx="22220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ea typeface="HelloHelicopter" panose="02000603000000000000" pitchFamily="2" charset="0"/>
              </a:rPr>
              <a:t>Environmental Sound Bingo</a:t>
            </a:r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FA99318-C567-4497-B7A0-4E9BD37D81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806">
            <a:off x="3925405" y="1125247"/>
            <a:ext cx="685800" cy="914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299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4511E1-B06E-4A6B-9272-E06CFE3AD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24957"/>
              </p:ext>
            </p:extLst>
          </p:nvPr>
        </p:nvGraphicFramePr>
        <p:xfrm>
          <a:off x="494678" y="391160"/>
          <a:ext cx="6318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Thursday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8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Friday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Notes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5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1A699B-56CD-4D67-9751-3F08E605E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767737"/>
              </p:ext>
            </p:extLst>
          </p:nvPr>
        </p:nvGraphicFramePr>
        <p:xfrm>
          <a:off x="494676" y="762000"/>
          <a:ext cx="6312108" cy="8384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2664031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881187805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2442918358"/>
                    </a:ext>
                  </a:extLst>
                </a:gridCol>
              </a:tblGrid>
              <a:tr h="1615948"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050066"/>
                  </a:ext>
                </a:extLst>
              </a:tr>
              <a:tr h="1615948"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989900"/>
                  </a:ext>
                </a:extLst>
              </a:tr>
              <a:tr h="161594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022266"/>
                  </a:ext>
                </a:extLst>
              </a:tr>
              <a:tr h="1904841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Small Group Reading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HelloHelicopter" panose="02000603000000000000" pitchFamily="2" charset="0"/>
                        </a:rPr>
                        <a:t>Assessment Concept about print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734613"/>
                  </a:ext>
                </a:extLst>
              </a:tr>
              <a:tr h="161594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HelloHelicopter" panose="02000603000000000000" pitchFamily="2" charset="0"/>
                        <a:ea typeface="HelloHelicopter" panose="02000603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78305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F016678-30A8-424F-8CDD-EA6EF7415A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866197"/>
              </p:ext>
            </p:extLst>
          </p:nvPr>
        </p:nvGraphicFramePr>
        <p:xfrm>
          <a:off x="1" y="762000"/>
          <a:ext cx="533402" cy="838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18784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Small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HelloEngineer" panose="02000603000000000000" pitchFamily="2" charset="0"/>
                        </a:rPr>
                        <a:t> Group</a:t>
                      </a:r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HelloEngineer" panose="02000603000000000000" pitchFamily="2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7044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4783FF0-7399-4CE5-88BD-9928E6E21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997794"/>
              </p:ext>
            </p:extLst>
          </p:nvPr>
        </p:nvGraphicFramePr>
        <p:xfrm>
          <a:off x="4728771" y="778240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BE55505-0E84-49EC-AD33-8A7CD4977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69725"/>
              </p:ext>
            </p:extLst>
          </p:nvPr>
        </p:nvGraphicFramePr>
        <p:xfrm>
          <a:off x="4731895" y="2429780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DC26067-A250-456A-B6DE-7799B5DD8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809091"/>
              </p:ext>
            </p:extLst>
          </p:nvPr>
        </p:nvGraphicFramePr>
        <p:xfrm>
          <a:off x="4743761" y="4121920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63B07F8-6D7A-430F-AFFB-2B8167971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560219"/>
              </p:ext>
            </p:extLst>
          </p:nvPr>
        </p:nvGraphicFramePr>
        <p:xfrm>
          <a:off x="4725649" y="5803314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6B4C4A8-C1F3-4271-A061-1A1CF8B72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55026"/>
              </p:ext>
            </p:extLst>
          </p:nvPr>
        </p:nvGraphicFramePr>
        <p:xfrm>
          <a:off x="4731895" y="7484712"/>
          <a:ext cx="208113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135">
                  <a:extLst>
                    <a:ext uri="{9D8B030D-6E8A-4147-A177-3AD203B41FA5}">
                      <a16:colId xmlns:a16="http://schemas.microsoft.com/office/drawing/2014/main" val="4236712029"/>
                    </a:ext>
                  </a:extLst>
                </a:gridCol>
              </a:tblGrid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09004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75176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356457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728468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973161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704209"/>
                  </a:ext>
                </a:extLst>
              </a:tr>
            </a:tbl>
          </a:graphicData>
        </a:graphic>
      </p:graphicFrame>
      <p:pic>
        <p:nvPicPr>
          <p:cNvPr id="18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E57074A-71B0-43AF-A745-720246E8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0938" y="1255623"/>
            <a:ext cx="1898627" cy="1898627"/>
          </a:xfrm>
          <a:prstGeom prst="rect">
            <a:avLst/>
          </a:prstGeom>
        </p:spPr>
      </p:pic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27CD6CE-4702-4D12-BF5F-FF02F223AB4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760" y="3301184"/>
            <a:ext cx="1898627" cy="1898627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15790427-C988-4620-9051-F6F212B2ABCA}"/>
              </a:ext>
            </a:extLst>
          </p:cNvPr>
          <p:cNvSpPr/>
          <p:nvPr/>
        </p:nvSpPr>
        <p:spPr>
          <a:xfrm>
            <a:off x="3348431" y="2714090"/>
            <a:ext cx="545889" cy="617844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99FF5881-9697-487E-B54A-7F3CE20CE5D4}"/>
              </a:ext>
            </a:extLst>
          </p:cNvPr>
          <p:cNvSpPr/>
          <p:nvPr/>
        </p:nvSpPr>
        <p:spPr>
          <a:xfrm>
            <a:off x="2231444" y="6575269"/>
            <a:ext cx="296421" cy="23721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B8823E-EED0-40A9-BE52-E7F2916A2102}"/>
              </a:ext>
            </a:extLst>
          </p:cNvPr>
          <p:cNvSpPr/>
          <p:nvPr/>
        </p:nvSpPr>
        <p:spPr>
          <a:xfrm>
            <a:off x="2569565" y="875824"/>
            <a:ext cx="2081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US" sz="1400" b="1" dirty="0">
                <a:latin typeface="Century Gothic" panose="020B0502020202020204" pitchFamily="34" charset="0"/>
                <a:ea typeface="HelloHelicopter" panose="02000603000000000000" pitchFamily="2" charset="0"/>
              </a:rPr>
              <a:t>Pair &amp; Share</a:t>
            </a:r>
          </a:p>
          <a:p>
            <a:r>
              <a:rPr lang="en-US" sz="1200" dirty="0">
                <a:latin typeface="Century Gothic" panose="020B0502020202020204" pitchFamily="34" charset="0"/>
                <a:ea typeface="HelloHelicopter" panose="02000603000000000000" pitchFamily="2" charset="0"/>
              </a:rPr>
              <a:t>Turn to neighbor   I like to __________ at school.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383BC0-4453-4660-A94F-3166EA02B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381" y="1643893"/>
            <a:ext cx="1333501" cy="1005840"/>
          </a:xfrm>
          <a:prstGeom prst="rect">
            <a:avLst/>
          </a:prstGeom>
        </p:spPr>
      </p:pic>
      <p:pic>
        <p:nvPicPr>
          <p:cNvPr id="21" name="Picture 2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B8D5BE3E-9B7C-4567-B2DA-882544978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0" y="5938481"/>
            <a:ext cx="1097280" cy="822960"/>
          </a:xfrm>
          <a:prstGeom prst="rect">
            <a:avLst/>
          </a:prstGeom>
        </p:spPr>
      </p:pic>
      <p:pic>
        <p:nvPicPr>
          <p:cNvPr id="17" name="Picture 1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C401A1B-9A33-4010-B1F0-E09E8BC18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806">
            <a:off x="1782893" y="5988071"/>
            <a:ext cx="685800" cy="914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0402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4683</TotalTime>
  <Words>500</Words>
  <Application>Microsoft Office PowerPoint</Application>
  <PresentationFormat>Letter Paper (8.5x11 in)</PresentationFormat>
  <Paragraphs>297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HelloBasic</vt:lpstr>
      <vt:lpstr>HelloBoxStitch</vt:lpstr>
      <vt:lpstr>HelloEngineer</vt:lpstr>
      <vt:lpstr>HelloEtchASketch</vt:lpstr>
      <vt:lpstr>HelloHelicopter</vt:lpstr>
      <vt:lpstr>HelloKayMaySquisht</vt:lpstr>
      <vt:lpstr>LD Pookie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Tami Sanders</dc:creator>
  <cp:lastModifiedBy>Tami Sanders</cp:lastModifiedBy>
  <cp:revision>133</cp:revision>
  <dcterms:created xsi:type="dcterms:W3CDTF">2018-05-22T13:46:28Z</dcterms:created>
  <dcterms:modified xsi:type="dcterms:W3CDTF">2018-08-25T20:45:54Z</dcterms:modified>
</cp:coreProperties>
</file>