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1" r:id="rId2"/>
    <p:sldId id="387" r:id="rId3"/>
    <p:sldId id="399" r:id="rId4"/>
    <p:sldId id="257" r:id="rId5"/>
    <p:sldId id="462" r:id="rId6"/>
    <p:sldId id="459" r:id="rId7"/>
    <p:sldId id="460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8DC"/>
    <a:srgbClr val="00CC99"/>
    <a:srgbClr val="FF6565"/>
    <a:srgbClr val="FFDE75"/>
    <a:srgbClr val="00B0F0"/>
    <a:srgbClr val="000000"/>
    <a:srgbClr val="FFBDBD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6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7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5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1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4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7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6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447E-D2CC-45AF-887F-8767D56BC59A}" type="datetimeFigureOut">
              <a:rPr lang="en-US" smtClean="0"/>
              <a:t>7/7/2018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B9E2-041D-4E21-907B-A328E150D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7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5" Type="http://schemas.openxmlformats.org/officeDocument/2006/relationships/image" Target="../media/image24.jpg"/><Relationship Id="rId10" Type="http://schemas.openxmlformats.org/officeDocument/2006/relationships/image" Target="../media/image19.jp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12" Type="http://schemas.openxmlformats.org/officeDocument/2006/relationships/image" Target="../media/image36.PNG"/><Relationship Id="rId17" Type="http://schemas.openxmlformats.org/officeDocument/2006/relationships/image" Target="../media/image41.jpg"/><Relationship Id="rId2" Type="http://schemas.openxmlformats.org/officeDocument/2006/relationships/image" Target="../media/image26.PNG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G"/><Relationship Id="rId3" Type="http://schemas.openxmlformats.org/officeDocument/2006/relationships/image" Target="../media/image43.PNG"/><Relationship Id="rId7" Type="http://schemas.openxmlformats.org/officeDocument/2006/relationships/image" Target="../media/image33.jpg"/><Relationship Id="rId12" Type="http://schemas.openxmlformats.org/officeDocument/2006/relationships/image" Target="../media/image5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jp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hyperlink" Target="https://de.wikivoyage.org/wiki/Datei:AS-rondo-icon-blau.svg" TargetMode="External"/><Relationship Id="rId7" Type="http://schemas.openxmlformats.org/officeDocument/2006/relationships/image" Target="../media/image57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voyage.org/wiki/Datei:AS-rondo-icon-blau.svg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ECC1C9-58ED-4C08-86FF-965006CD1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11744"/>
              </p:ext>
            </p:extLst>
          </p:nvPr>
        </p:nvGraphicFramePr>
        <p:xfrm>
          <a:off x="76201" y="533400"/>
          <a:ext cx="67818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HelloHelicopter" panose="02000603000000000000" pitchFamily="2" charset="0"/>
                          <a:ea typeface="HelloHelicopter" panose="02000603000000000000" pitchFamily="2" charset="0"/>
                        </a:rPr>
                        <a:t>First Circle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HelloHelicopter" panose="02000603000000000000" pitchFamily="2" charset="0"/>
                          <a:ea typeface="HelloHelicopter" panose="02000603000000000000" pitchFamily="2" charset="0"/>
                        </a:rPr>
                        <a:t>Social/Social Studies/Math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HelloHelicopter" panose="02000603000000000000" pitchFamily="2" charset="0"/>
                          <a:ea typeface="HelloHelicopter" panose="02000603000000000000" pitchFamily="2" charset="0"/>
                        </a:rPr>
                        <a:t>Second Circle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1" baseline="0" dirty="0">
                          <a:solidFill>
                            <a:srgbClr val="000000"/>
                          </a:solidFill>
                          <a:latin typeface="HelloHelicopter" panose="02000603000000000000" pitchFamily="2" charset="0"/>
                          <a:ea typeface="HelloHelicopter" panose="02000603000000000000" pitchFamily="2" charset="0"/>
                        </a:rPr>
                        <a:t>ABC Circle/Science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CDFCC3-0048-44A4-9035-0D46B8D97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063083"/>
              </p:ext>
            </p:extLst>
          </p:nvPr>
        </p:nvGraphicFramePr>
        <p:xfrm>
          <a:off x="86497" y="1542535"/>
          <a:ext cx="677150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512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Morning Song</a:t>
                      </a:r>
                    </a:p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Greeting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 our Friends</a:t>
                      </a:r>
                    </a:p>
                    <a:p>
                      <a:pPr>
                        <a:buNone/>
                      </a:pP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Social Lesson</a:t>
                      </a:r>
                    </a:p>
                    <a:p>
                      <a:pPr>
                        <a:buNone/>
                      </a:pP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Song</a:t>
                      </a:r>
                    </a:p>
                    <a:p>
                      <a:pPr>
                        <a:buNone/>
                      </a:pP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Morning Message (Math)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Math Lesson</a:t>
                      </a:r>
                    </a:p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Transition to</a:t>
                      </a:r>
                    </a:p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Wash hands for Breakfast</a:t>
                      </a:r>
                    </a:p>
                    <a:p>
                      <a:pPr lvl="0">
                        <a:buNone/>
                      </a:pP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Movement Song</a:t>
                      </a:r>
                    </a:p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ABC Song</a:t>
                      </a:r>
                    </a:p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Language/Lit Lesson</a:t>
                      </a:r>
                    </a:p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Morning Message (ABC)</a:t>
                      </a:r>
                    </a:p>
                    <a:p>
                      <a:pPr lvl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Book Reading</a:t>
                      </a:r>
                    </a:p>
                    <a:p>
                      <a:pPr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Century Gothic"/>
                        </a:rPr>
                        <a:t>Transition Game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latin typeface="Century Gothic"/>
                        </a:rPr>
                        <a:t> to Wash hands for Snack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F32EDD2-2054-4B9D-A0D2-56503BA3C58E}"/>
              </a:ext>
            </a:extLst>
          </p:cNvPr>
          <p:cNvSpPr txBox="1"/>
          <p:nvPr/>
        </p:nvSpPr>
        <p:spPr>
          <a:xfrm>
            <a:off x="0" y="-4497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Engineer" panose="02000603000000000000" pitchFamily="2" charset="0"/>
                <a:ea typeface="HelloEngineer" panose="02000603000000000000" pitchFamily="2" charset="0"/>
              </a:rPr>
              <a:t>Circle Time Routines</a:t>
            </a:r>
          </a:p>
        </p:txBody>
      </p:sp>
    </p:spTree>
    <p:extLst>
      <p:ext uri="{BB962C8B-B14F-4D97-AF65-F5344CB8AC3E}">
        <p14:creationId xmlns:p14="http://schemas.microsoft.com/office/powerpoint/2010/main" val="229383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49378" y="94778"/>
          <a:ext cx="483856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8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0" baseline="0" dirty="0">
                          <a:solidFill>
                            <a:srgbClr val="FF6565"/>
                          </a:solidFill>
                          <a:latin typeface="HelloEtchASketch" pitchFamily="2" charset="0"/>
                          <a:ea typeface="HelloEtchASketch" pitchFamily="2" charset="0"/>
                        </a:rPr>
                        <a:t>     Changing</a:t>
                      </a:r>
                      <a:r>
                        <a:rPr lang="en-US" sz="4800" b="0" dirty="0">
                          <a:solidFill>
                            <a:srgbClr val="FF6565"/>
                          </a:solidFill>
                          <a:latin typeface="HelloEtchASketch" pitchFamily="2" charset="0"/>
                          <a:ea typeface="HelloEtchASketch" pitchFamily="2" charset="0"/>
                        </a:rPr>
                        <a:t> </a:t>
                      </a:r>
                      <a:r>
                        <a:rPr lang="en-US" sz="4800" b="0" baseline="0" dirty="0">
                          <a:solidFill>
                            <a:srgbClr val="FF6565"/>
                          </a:solidFill>
                          <a:latin typeface="LD Pookie" pitchFamily="2" charset="0"/>
                          <a:ea typeface="HelloBoxStitch" pitchFamily="2" charset="0"/>
                        </a:rPr>
                        <a:t> </a:t>
                      </a:r>
                      <a:endParaRPr lang="en-US" sz="4800" b="0" dirty="0">
                        <a:solidFill>
                          <a:srgbClr val="FF6565"/>
                        </a:solidFill>
                        <a:latin typeface="LD Pookie" pitchFamily="2" charset="0"/>
                        <a:ea typeface="HelloBoxStitc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-84632" y="35080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HelloBasic" pitchFamily="2" charset="0"/>
                <a:ea typeface="HelloBasic" pitchFamily="2" charset="0"/>
              </a:rPr>
              <a:t>July</a:t>
            </a:r>
          </a:p>
        </p:txBody>
      </p:sp>
      <p:sp>
        <p:nvSpPr>
          <p:cNvPr id="33" name="TextBox 32"/>
          <p:cNvSpPr txBox="1"/>
          <p:nvPr/>
        </p:nvSpPr>
        <p:spPr>
          <a:xfrm rot="20908792">
            <a:off x="5831193" y="79115"/>
            <a:ext cx="898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4DB5C9"/>
                </a:solidFill>
                <a:latin typeface="HelloKayMaySquisht" panose="02000603000000000000" pitchFamily="2" charset="0"/>
                <a:ea typeface="HelloKayMaySquisht" panose="02000603000000000000" pitchFamily="2" charset="0"/>
              </a:rPr>
              <a:t>the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137">
            <a:off x="1488782" y="195981"/>
            <a:ext cx="931071" cy="620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3632">
            <a:off x="443044" y="-379446"/>
            <a:ext cx="1460290" cy="144974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077" y="699231"/>
            <a:ext cx="496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loHelicopter" panose="02000603000000000000" pitchFamily="2" charset="0"/>
                <a:ea typeface="HelloHelicopter" panose="02000603000000000000" pitchFamily="2" charset="0"/>
              </a:rPr>
              <a:t>Theme: _____________________                     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1014" y="1082816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402817" y="1075508"/>
            <a:ext cx="2743200" cy="500331"/>
          </a:xfrm>
          <a:prstGeom prst="roundRect">
            <a:avLst/>
          </a:prstGeom>
          <a:solidFill>
            <a:srgbClr val="ED7D31">
              <a:alpha val="75000"/>
            </a:srgbClr>
          </a:solidFill>
          <a:ln>
            <a:solidFill>
              <a:srgbClr val="FF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4" descr="C:\Users\tsanders\Downloads\WashiTapeStripsClipArtImagesPastelWashiTapeBorderStripsTpTSellers\059 washi tape strips clip art\washi strip 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9" y="1087665"/>
            <a:ext cx="2738896" cy="50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00735" y="1060526"/>
            <a:ext cx="2743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Writing Center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490405" y="1079451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827942" y="1079451"/>
            <a:ext cx="2725257" cy="500331"/>
          </a:xfrm>
          <a:prstGeom prst="round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2" descr="C:\Users\tsanders\Downloads\WashiTapeStripsClipArtImagesPastelWashiTapeBorderStripsTpTSellers\059 washi tape strips clip art\washi strip 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79" y="1072910"/>
            <a:ext cx="2734519" cy="49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827942" y="1082816"/>
            <a:ext cx="2725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Math Center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1014" y="5022574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6" descr="C:\Users\tami\Downloads\Frames Paper Accents\AmazingAccentsFREEBIEGraphicsforCommercialUse (1)\Amazing Accents 1\gra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63" y="8907241"/>
            <a:ext cx="6858000" cy="169167"/>
          </a:xfrm>
          <a:prstGeom prst="rect">
            <a:avLst/>
          </a:prstGeom>
          <a:noFill/>
        </p:spPr>
      </p:pic>
      <p:sp>
        <p:nvSpPr>
          <p:cNvPr id="55" name="Rounded Rectangle 54"/>
          <p:cNvSpPr/>
          <p:nvPr/>
        </p:nvSpPr>
        <p:spPr>
          <a:xfrm>
            <a:off x="380998" y="5029200"/>
            <a:ext cx="2743201" cy="500331"/>
          </a:xfrm>
          <a:prstGeom prst="roundRect">
            <a:avLst/>
          </a:prstGeom>
          <a:solidFill>
            <a:srgbClr val="9DC3E6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3502867" y="5014321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0" name="Picture 7" descr="C:\Users\tsanders\Downloads\WashiTapeStripsClipArtImagesPastelWashiTapeBorderStripsTpTSellers\059 washi tape strips clip art\washi strip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9" y="4962835"/>
            <a:ext cx="2817449" cy="55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379212" y="5052508"/>
            <a:ext cx="2744986" cy="464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Block Center</a:t>
            </a:r>
          </a:p>
        </p:txBody>
      </p:sp>
      <p:sp>
        <p:nvSpPr>
          <p:cNvPr id="34" name="Rounded Rectangle 27"/>
          <p:cNvSpPr/>
          <p:nvPr/>
        </p:nvSpPr>
        <p:spPr>
          <a:xfrm>
            <a:off x="3807315" y="5021892"/>
            <a:ext cx="2725256" cy="500331"/>
          </a:xfrm>
          <a:prstGeom prst="roundRect">
            <a:avLst/>
          </a:prstGeom>
          <a:solidFill>
            <a:srgbClr val="FF6565">
              <a:alpha val="80000"/>
            </a:srgbClr>
          </a:solidFill>
          <a:ln>
            <a:solidFill>
              <a:srgbClr val="FF6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5" descr="G:\Work in Progress\Lesson Plan Book\Lesson Plan Templates\2015 2016 School Year Planner\New Clip Art Plan Book 2015\WashiTapeStripsClipArtImagesPastelWashiTapeBorderStripsTpTSellers\059 washi tape strips clip art\washi strip 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83" y="4976296"/>
            <a:ext cx="2766509" cy="6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073398" y="5019147"/>
            <a:ext cx="215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Dramatic Play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0F73C5A-0A4C-4B17-AD53-53AF97576A09}"/>
              </a:ext>
            </a:extLst>
          </p:cNvPr>
          <p:cNvSpPr txBox="1"/>
          <p:nvPr/>
        </p:nvSpPr>
        <p:spPr>
          <a:xfrm>
            <a:off x="116481" y="1740190"/>
            <a:ext cx="32704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Introduce Stick Letter Cards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AC22EF0-0970-47D3-A67C-E0475D68E62A}"/>
              </a:ext>
            </a:extLst>
          </p:cNvPr>
          <p:cNvSpPr txBox="1"/>
          <p:nvPr/>
        </p:nvSpPr>
        <p:spPr>
          <a:xfrm>
            <a:off x="3576070" y="1620144"/>
            <a:ext cx="317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Introduce how to use math clipping cards.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FA6A7A-C741-4F72-AD11-382C41070ED7}"/>
              </a:ext>
            </a:extLst>
          </p:cNvPr>
          <p:cNvSpPr txBox="1"/>
          <p:nvPr/>
        </p:nvSpPr>
        <p:spPr>
          <a:xfrm>
            <a:off x="340917" y="5698924"/>
            <a:ext cx="317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Introduce people and vehicles.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C67315-7A8D-4102-BDF6-C0A60CE56556}"/>
              </a:ext>
            </a:extLst>
          </p:cNvPr>
          <p:cNvSpPr txBox="1"/>
          <p:nvPr/>
        </p:nvSpPr>
        <p:spPr>
          <a:xfrm>
            <a:off x="333524" y="8345686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How to put them away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2BE15A9-258C-4630-A9EC-AA927AB38FE8}"/>
              </a:ext>
            </a:extLst>
          </p:cNvPr>
          <p:cNvSpPr txBox="1"/>
          <p:nvPr/>
        </p:nvSpPr>
        <p:spPr>
          <a:xfrm>
            <a:off x="3691468" y="5498635"/>
            <a:ext cx="317659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Introduce roles that can be played in the dramatic play center. (Mommy, Daddy, Baby, Sister, Brother and Grandparents)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Use role necklaces for each role available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1F00B5-D65B-478D-9E0C-0FC07A331F66}"/>
              </a:ext>
            </a:extLst>
          </p:cNvPr>
          <p:cNvSpPr txBox="1"/>
          <p:nvPr/>
        </p:nvSpPr>
        <p:spPr>
          <a:xfrm>
            <a:off x="3741523" y="8199899"/>
            <a:ext cx="317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Introduce ways to take turns.</a:t>
            </a: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C69F97E1-551D-4A8E-9C7A-1C6B30D606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2" y="2321142"/>
            <a:ext cx="2003306" cy="1502480"/>
          </a:xfrm>
          <a:prstGeom prst="rect">
            <a:avLst/>
          </a:prstGeom>
        </p:spPr>
      </p:pic>
      <p:pic>
        <p:nvPicPr>
          <p:cNvPr id="1026" name="Picture 2" descr="Image result for block play people">
            <a:extLst>
              <a:ext uri="{FF2B5EF4-FFF2-40B4-BE49-F238E27FC236}">
                <a16:creationId xmlns:a16="http://schemas.microsoft.com/office/drawing/2014/main" id="{B647DD9F-95AD-47B9-AEA1-2FEFFCF15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33" y="6098746"/>
            <a:ext cx="1708003" cy="12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67885CA7-1E2A-4093-B116-8E14A7A19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" y="7199388"/>
            <a:ext cx="1899063" cy="12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3366E9A-F3E7-4201-B238-A739DF1170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945">
            <a:off x="966363" y="2171531"/>
            <a:ext cx="1595826" cy="2446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04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-4717" y="-9229"/>
            <a:ext cx="681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HelloKayMaySquisht" panose="02000603000000000000" pitchFamily="2" charset="0"/>
                <a:ea typeface="HelloKayMaySquisht" panose="02000603000000000000" pitchFamily="2" charset="0"/>
              </a:rPr>
              <a:t>Keeping them engaged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-60416" y="265327"/>
          <a:ext cx="6892507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0" baseline="0" dirty="0">
                          <a:solidFill>
                            <a:srgbClr val="FF6565"/>
                          </a:solidFill>
                          <a:latin typeface="HelloEtchASketch" pitchFamily="2" charset="0"/>
                          <a:ea typeface="HelloEtchASketch" pitchFamily="2" charset="0"/>
                        </a:rPr>
                        <a:t> Centers</a:t>
                      </a:r>
                      <a:r>
                        <a:rPr lang="en-US" sz="4800" b="0" dirty="0">
                          <a:solidFill>
                            <a:srgbClr val="FF6565"/>
                          </a:solidFill>
                          <a:latin typeface="HelloEtchASketch" pitchFamily="2" charset="0"/>
                          <a:ea typeface="HelloEtchASketch" pitchFamily="2" charset="0"/>
                        </a:rPr>
                        <a:t> </a:t>
                      </a:r>
                      <a:r>
                        <a:rPr lang="en-US" sz="4800" b="0" baseline="0" dirty="0">
                          <a:solidFill>
                            <a:srgbClr val="FF6565"/>
                          </a:solidFill>
                          <a:latin typeface="LD Pookie" pitchFamily="2" charset="0"/>
                          <a:ea typeface="HelloBoxStitch" pitchFamily="2" charset="0"/>
                        </a:rPr>
                        <a:t> </a:t>
                      </a:r>
                      <a:endParaRPr lang="en-US" sz="4800" b="0" dirty="0">
                        <a:solidFill>
                          <a:srgbClr val="FF6565"/>
                        </a:solidFill>
                        <a:latin typeface="LD Pookie" pitchFamily="2" charset="0"/>
                        <a:ea typeface="HelloBoxStitc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82328">
            <a:off x="233045" y="-511549"/>
            <a:ext cx="1471988" cy="1690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5671">
            <a:off x="5238622" y="147006"/>
            <a:ext cx="776563" cy="48535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69012" y="1100069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1376" y="5009561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6" descr="C:\Users\tami\Downloads\Frames Paper Accents\AmazingAccentsFREEBIEGraphicsforCommercialUse (1)\Amazing Accents 1\gr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3" y="8907241"/>
            <a:ext cx="6858000" cy="169167"/>
          </a:xfrm>
          <a:prstGeom prst="rect">
            <a:avLst/>
          </a:prstGeom>
          <a:noFill/>
        </p:spPr>
      </p:pic>
      <p:sp>
        <p:nvSpPr>
          <p:cNvPr id="41" name="Rounded Rectangle 40"/>
          <p:cNvSpPr/>
          <p:nvPr/>
        </p:nvSpPr>
        <p:spPr>
          <a:xfrm>
            <a:off x="357420" y="1088287"/>
            <a:ext cx="2684686" cy="500331"/>
          </a:xfrm>
          <a:prstGeom prst="roundRect">
            <a:avLst/>
          </a:prstGeom>
          <a:solidFill>
            <a:srgbClr val="B4C7E7"/>
          </a:solidFill>
          <a:ln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2" descr="G:\Work in Progress\Lesson Plan Book\Lesson Plan Templates\2015 2016 School Year Planner\New Clip Art Plan Book 2015\WashiTapeStripsClipArtImagesPastelWashiTapeBorderStripsTpTSellers\059 washi tape strips clip art\washi strip 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0" y="1074480"/>
            <a:ext cx="2706236" cy="5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99925" y="1101364"/>
            <a:ext cx="219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Science Center 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477779" y="1140480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3757138" y="1136019"/>
            <a:ext cx="2785938" cy="500331"/>
          </a:xfrm>
          <a:prstGeom prst="roundRect">
            <a:avLst/>
          </a:prstGeom>
          <a:solidFill>
            <a:srgbClr val="548235">
              <a:alpha val="75000"/>
            </a:srgbClr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" descr="G:\Work in Progress\Lesson Plan Book\Lesson Plan Templates\2015 2016 School Year Planner\New Clip Art Plan Book 2015\WashiTapeStripsClipArtImagesPastelWashiTapeBorderStripsTpTSellers\059 washi tape strips clip art\washi strip 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138" y="1097756"/>
            <a:ext cx="2785938" cy="53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075884" y="1119883"/>
            <a:ext cx="219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Sensory Table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35870" y="4997749"/>
            <a:ext cx="2706236" cy="500331"/>
          </a:xfrm>
          <a:prstGeom prst="roundRect">
            <a:avLst/>
          </a:prstGeom>
          <a:solidFill>
            <a:srgbClr val="B888DC"/>
          </a:solidFill>
          <a:ln>
            <a:solidFill>
              <a:srgbClr val="B888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6" descr="G:\Work in Progress\Lesson Plan Book\Lesson Plan Templates\2015 2016 School Year Planner\New Clip Art Plan Book 2015\WashiTapeStripsClipArtImagesPastelWashiTapeBorderStripsTpTSellers\059 washi tape strips clip art\washi strip 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4" y="4999273"/>
            <a:ext cx="2668121" cy="5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580047" y="5036415"/>
            <a:ext cx="219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Play Dough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491997" y="5034307"/>
            <a:ext cx="3291840" cy="38404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3804341" y="5019886"/>
            <a:ext cx="2688035" cy="500331"/>
          </a:xfrm>
          <a:prstGeom prst="roundRect">
            <a:avLst/>
          </a:prstGeom>
          <a:solidFill>
            <a:srgbClr val="FF2F2F"/>
          </a:solidFill>
          <a:ln>
            <a:solidFill>
              <a:srgbClr val="FF5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7" descr="G:\Work in Progress\Lesson Plan Book\Lesson Plan Templates\2015 2016 School Year Planner\New Clip Art Plan Book 2015\WashiTapeStripsClipArtImagesPastelWashiTapeBorderStripsTpTSellers\059 washi tape strips clip art\washi strip 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158" y="5019886"/>
            <a:ext cx="2658218" cy="52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3850722" y="5023749"/>
            <a:ext cx="264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loHelicopter" panose="02000603000000000000" pitchFamily="2" charset="0"/>
                <a:ea typeface="HelloHelicopter" panose="02000603000000000000" pitchFamily="2" charset="0"/>
              </a:rPr>
              <a:t>Art Center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04342" y="730737"/>
            <a:ext cx="455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loHelicopter" panose="02000603000000000000" pitchFamily="2" charset="0"/>
                <a:ea typeface="HelloHelicopter" panose="02000603000000000000" pitchFamily="2" charset="0"/>
              </a:rPr>
              <a:t>Date: _____________________                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71371" y="8938837"/>
            <a:ext cx="4521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HelloHelicopter" panose="02000603000000000000" pitchFamily="2" charset="0"/>
                <a:ea typeface="HelloHelicopter" panose="02000603000000000000" pitchFamily="2" charset="0"/>
              </a:rPr>
              <a:t>^Learning and Teaching with Preschoolers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0B3B4F-EE11-465D-B286-D7D960E5328A}"/>
              </a:ext>
            </a:extLst>
          </p:cNvPr>
          <p:cNvSpPr txBox="1"/>
          <p:nvPr/>
        </p:nvSpPr>
        <p:spPr>
          <a:xfrm>
            <a:off x="3613742" y="1658158"/>
            <a:ext cx="317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Scoop and Pour White Rice (Add scoops and funnels)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EF39C-1B0D-474D-91C3-08BE93BC22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870" y="5682577"/>
            <a:ext cx="2048434" cy="1542422"/>
          </a:xfrm>
          <a:prstGeom prst="rect">
            <a:avLst/>
          </a:prstGeom>
        </p:spPr>
      </p:pic>
      <p:pic>
        <p:nvPicPr>
          <p:cNvPr id="34" name="Picture 33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7E2854BD-D311-4203-A06A-F95DE85CBF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151">
            <a:off x="1137446" y="7047053"/>
            <a:ext cx="1876455" cy="1492785"/>
          </a:xfrm>
          <a:prstGeom prst="rect">
            <a:avLst/>
          </a:prstGeom>
        </p:spPr>
      </p:pic>
      <p:pic>
        <p:nvPicPr>
          <p:cNvPr id="36" name="Picture 35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7967DF25-6684-4862-94DB-45BDB707E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22" y="5637280"/>
            <a:ext cx="2133023" cy="17975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BD3607-F2C5-4C7C-A59B-673C8255F3FA}"/>
              </a:ext>
            </a:extLst>
          </p:cNvPr>
          <p:cNvSpPr/>
          <p:nvPr/>
        </p:nvSpPr>
        <p:spPr>
          <a:xfrm>
            <a:off x="3858021" y="7584579"/>
            <a:ext cx="2688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Add mirror to easel so children can paint a </a:t>
            </a:r>
          </a:p>
          <a:p>
            <a:r>
              <a:rPr lang="en-US" dirty="0">
                <a:latin typeface="Century Gothic" panose="020B0502020202020204" pitchFamily="34" charset="0"/>
              </a:rPr>
              <a:t>self-portrait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D96C7-CD4E-470E-8EB9-4D4ADCB67F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4597" y="2313645"/>
            <a:ext cx="1792473" cy="1792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145775-B970-4AC6-AD51-ADC33E42631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69467" y="2402977"/>
            <a:ext cx="1522908" cy="152290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4859F0D-D989-4137-9167-D9F6F0CD4BE8}"/>
              </a:ext>
            </a:extLst>
          </p:cNvPr>
          <p:cNvSpPr txBox="1"/>
          <p:nvPr/>
        </p:nvSpPr>
        <p:spPr>
          <a:xfrm>
            <a:off x="3724887" y="4195233"/>
            <a:ext cx="3176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Teach children how sweep up rich when having spills</a:t>
            </a:r>
          </a:p>
        </p:txBody>
      </p:sp>
      <p:pic>
        <p:nvPicPr>
          <p:cNvPr id="9" name="Picture 8" descr="Food on a table&#10;&#10;Description generated with high confidence">
            <a:extLst>
              <a:ext uri="{FF2B5EF4-FFF2-40B4-BE49-F238E27FC236}">
                <a16:creationId xmlns:a16="http://schemas.microsoft.com/office/drawing/2014/main" id="{BB67C34E-68E9-4C50-9364-326CCE9915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77" y="3372707"/>
            <a:ext cx="1127622" cy="1625804"/>
          </a:xfrm>
          <a:prstGeom prst="rect">
            <a:avLst/>
          </a:prstGeom>
        </p:spPr>
      </p:pic>
      <p:pic>
        <p:nvPicPr>
          <p:cNvPr id="11" name="Picture 10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6A366FFD-7F9E-4369-B34D-7815B548A1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3" y="1571982"/>
            <a:ext cx="1526229" cy="1911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6C9D48-C08C-4118-9C0D-E8CA3795B9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59" y="1748383"/>
            <a:ext cx="1650763" cy="15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4511E1-B06E-4A6B-9272-E06CFE3AD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16247"/>
              </p:ext>
            </p:extLst>
          </p:nvPr>
        </p:nvGraphicFramePr>
        <p:xfrm>
          <a:off x="539646" y="391160"/>
          <a:ext cx="6318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7470D0-369F-44C8-A2C5-300F2C703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49296"/>
              </p:ext>
            </p:extLst>
          </p:nvPr>
        </p:nvGraphicFramePr>
        <p:xfrm>
          <a:off x="6246" y="761999"/>
          <a:ext cx="533400" cy="83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19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Social /Social Studies /Math Circle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0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ABC Circle/Science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1A699B-56CD-4D67-9751-3F08E605E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114340"/>
              </p:ext>
            </p:extLst>
          </p:nvPr>
        </p:nvGraphicFramePr>
        <p:xfrm>
          <a:off x="539646" y="762000"/>
          <a:ext cx="6312108" cy="83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36">
                  <a:extLst>
                    <a:ext uri="{9D8B030D-6E8A-4147-A177-3AD203B41FA5}">
                      <a16:colId xmlns:a16="http://schemas.microsoft.com/office/drawing/2014/main" val="2664031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188118780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2442918358"/>
                    </a:ext>
                  </a:extLst>
                </a:gridCol>
              </a:tblGrid>
              <a:tr h="514196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Social Skills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I Learn and Play in School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Role Play:  How to show Kindness.  Example-putting away toys, letting friends go first, cheering someone up.  How else can we be kind?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Math</a:t>
                      </a:r>
                      <a:endParaRPr lang="en-US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Measurement &amp; Time:</a:t>
                      </a:r>
                    </a:p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compare objects of different size, using big or small</a:t>
                      </a: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Scarf Movement to soft song </a:t>
                      </a:r>
                    </a:p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(Movement Assessment)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Social Science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Focusing Attention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I can Listen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Math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Number &amp; Operations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: one-to-one correspondence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I can find my Name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Social Skills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I Learn and Play in School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Social Study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Read: Our School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Building Vocabulary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Scarf Movement to soft song </a:t>
                      </a: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(Movement Assessment)</a:t>
                      </a: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050066"/>
                  </a:ext>
                </a:extLst>
              </a:tr>
              <a:tr h="32400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ABC</a:t>
                      </a:r>
                    </a:p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Alphabet Recognition: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Sing ABC Song with Cards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Introduce the Letter Mm</a:t>
                      </a: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The Way I Feel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Daily Question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Boy or Girl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Science</a:t>
                      </a:r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</a:t>
                      </a:r>
                    </a:p>
                    <a:p>
                      <a:pPr algn="l"/>
                      <a:endParaRPr lang="en-US" sz="1200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b="1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Daily Question</a:t>
                      </a:r>
                    </a:p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Eye Color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ABC</a:t>
                      </a:r>
                    </a:p>
                    <a:p>
                      <a:pPr algn="l"/>
                      <a:endParaRPr lang="en-US" sz="1200" b="1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b="1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Phonological Awareness</a:t>
                      </a:r>
                    </a:p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Body Rhyme</a:t>
                      </a:r>
                    </a:p>
                    <a:p>
                      <a:pPr algn="l"/>
                      <a:endParaRPr lang="en-US" sz="1200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Read:</a:t>
                      </a: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b="1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algn="l"/>
                      <a:r>
                        <a:rPr lang="en-US" sz="1200" b="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Daily Question</a:t>
                      </a:r>
                    </a:p>
                    <a:p>
                      <a:pPr algn="l"/>
                      <a:r>
                        <a:rPr lang="en-US" sz="1200" b="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Hair Color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0222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A4CBAA-868C-42D7-866A-14E052132E68}"/>
              </a:ext>
            </a:extLst>
          </p:cNvPr>
          <p:cNvSpPr txBox="1"/>
          <p:nvPr/>
        </p:nvSpPr>
        <p:spPr>
          <a:xfrm>
            <a:off x="0" y="-4497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HelloEngineer" panose="02000603000000000000" pitchFamily="2" charset="0"/>
              </a:rPr>
              <a:t>Theme:____________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645FB6-7E5C-4C06-8CFE-0FD916CD0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7" y="3781111"/>
            <a:ext cx="975360" cy="731520"/>
          </a:xfrm>
          <a:prstGeom prst="rect">
            <a:avLst/>
          </a:prstGeom>
        </p:spPr>
      </p:pic>
      <p:pic>
        <p:nvPicPr>
          <p:cNvPr id="31" name="Picture 30" descr="A close up of an animal&#10;&#10;Description generated with very high confidence">
            <a:extLst>
              <a:ext uri="{FF2B5EF4-FFF2-40B4-BE49-F238E27FC236}">
                <a16:creationId xmlns:a16="http://schemas.microsoft.com/office/drawing/2014/main" id="{5BD34FB3-E05B-4450-9A38-989FE3766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57" y="3853467"/>
            <a:ext cx="975360" cy="7315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D9B439-8733-489A-99D3-5846586DB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75" y="3838229"/>
            <a:ext cx="975360" cy="731520"/>
          </a:xfrm>
          <a:prstGeom prst="rect">
            <a:avLst/>
          </a:prstGeom>
        </p:spPr>
      </p:pic>
      <p:pic>
        <p:nvPicPr>
          <p:cNvPr id="35" name="Picture 34" descr="A picture containing toy&#10;&#10;Description generated with high confidence">
            <a:extLst>
              <a:ext uri="{FF2B5EF4-FFF2-40B4-BE49-F238E27FC236}">
                <a16:creationId xmlns:a16="http://schemas.microsoft.com/office/drawing/2014/main" id="{4A22E132-386D-47CC-A858-3E5B6B205F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3922986"/>
            <a:ext cx="975360" cy="7315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4567FF-6138-456E-98D6-09725347E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591" y="3877266"/>
            <a:ext cx="1102178" cy="82296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070D82-CA08-48E6-8826-A94D108461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6" y="6738137"/>
            <a:ext cx="548640" cy="7315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BF10FFC-5586-413D-B42A-C7EFCDC0D6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22" y="6738137"/>
            <a:ext cx="548640" cy="7315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905D24-FA0E-482D-964C-97CF72DF8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50" y="7559040"/>
            <a:ext cx="739664" cy="822960"/>
          </a:xfrm>
          <a:prstGeom prst="rect">
            <a:avLst/>
          </a:prstGeom>
        </p:spPr>
      </p:pic>
      <p:pic>
        <p:nvPicPr>
          <p:cNvPr id="44" name="Picture 4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26C0C15C-31A3-4F64-B80F-E47F29B17D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91" y="6904520"/>
            <a:ext cx="617220" cy="82296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3A7AB1F-56BA-4695-AA6E-72BEC5E481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5173646" y="7346113"/>
            <a:ext cx="802289" cy="914400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C95EFF88-C9BE-4F9F-BAB3-AAE492BBFD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35" y="1329332"/>
            <a:ext cx="822960" cy="1097280"/>
          </a:xfrm>
          <a:prstGeom prst="rect">
            <a:avLst/>
          </a:prstGeom>
        </p:spPr>
      </p:pic>
      <p:pic>
        <p:nvPicPr>
          <p:cNvPr id="10" name="Picture 9" descr="A picture containing toy, doll, text, box&#10;&#10;Description generated with high confidence">
            <a:extLst>
              <a:ext uri="{FF2B5EF4-FFF2-40B4-BE49-F238E27FC236}">
                <a16:creationId xmlns:a16="http://schemas.microsoft.com/office/drawing/2014/main" id="{1ADBE24F-27FD-40E0-B89E-27F69027CB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02" y="1318514"/>
            <a:ext cx="1102178" cy="1091265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2CDC6E9-B77B-4774-A0C4-C131EE1DF6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6372" y="8279130"/>
            <a:ext cx="617220" cy="822960"/>
          </a:xfrm>
          <a:prstGeom prst="rect">
            <a:avLst/>
          </a:prstGeom>
        </p:spPr>
      </p:pic>
      <p:pic>
        <p:nvPicPr>
          <p:cNvPr id="14" name="Picture 1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0413059-7DD6-40D1-9C53-1392369F7D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0321" y="8323962"/>
            <a:ext cx="617220" cy="822960"/>
          </a:xfrm>
          <a:prstGeom prst="rect">
            <a:avLst/>
          </a:prstGeom>
        </p:spPr>
      </p:pic>
      <p:pic>
        <p:nvPicPr>
          <p:cNvPr id="16" name="Picture 15" descr="A drawing of a person&#10;&#10;Description generated with high confidence">
            <a:extLst>
              <a:ext uri="{FF2B5EF4-FFF2-40B4-BE49-F238E27FC236}">
                <a16:creationId xmlns:a16="http://schemas.microsoft.com/office/drawing/2014/main" id="{D2910BF3-9184-4D6B-822C-90C550CB90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6252" y="8368513"/>
            <a:ext cx="617220" cy="822960"/>
          </a:xfrm>
          <a:prstGeom prst="rect">
            <a:avLst/>
          </a:prstGeom>
        </p:spPr>
      </p:pic>
      <p:pic>
        <p:nvPicPr>
          <p:cNvPr id="8" name="Picture 7" descr="A picture containing holding, indoor, person, boy&#10;&#10;Description generated with high confidence">
            <a:extLst>
              <a:ext uri="{FF2B5EF4-FFF2-40B4-BE49-F238E27FC236}">
                <a16:creationId xmlns:a16="http://schemas.microsoft.com/office/drawing/2014/main" id="{32D58E8D-17EB-4409-8C7C-4672607D88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12" y="6292733"/>
            <a:ext cx="1185883" cy="135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2F5511-9BC9-4C99-9E14-E36E0A052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66241"/>
              </p:ext>
            </p:extLst>
          </p:nvPr>
        </p:nvGraphicFramePr>
        <p:xfrm>
          <a:off x="539646" y="762000"/>
          <a:ext cx="6312108" cy="8403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36">
                  <a:extLst>
                    <a:ext uri="{9D8B030D-6E8A-4147-A177-3AD203B41FA5}">
                      <a16:colId xmlns:a16="http://schemas.microsoft.com/office/drawing/2014/main" val="2664031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188118780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2442918358"/>
                    </a:ext>
                  </a:extLst>
                </a:gridCol>
              </a:tblGrid>
              <a:tr h="514196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Social Skills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Focusing Attention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Show me …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Have children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demonstrate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Each active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listening skill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Math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Patterns &amp; Algebra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: visually discriminate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I can find my Name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Social Skills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I Learn and Play in School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Group discussion about ways we can be kind to our friends.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Math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Hocky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Pockey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 (Small Group of kids) Naming a few body parts and doing the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Hocky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Pocky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Self Portraits </a:t>
                      </a:r>
                    </a:p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Use mirrors, sharpies, crayons and watercolors.</a:t>
                      </a: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050066"/>
                  </a:ext>
                </a:extLst>
              </a:tr>
              <a:tr h="32400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ABC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Sing ABC Song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 with Cards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Read: The way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I Feel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algn="l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Daily Question</a:t>
                      </a:r>
                    </a:p>
                    <a:p>
                      <a:pPr algn="l"/>
                      <a:r>
                        <a:rPr lang="en-US" sz="105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Today I Feel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Shared Writing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Sentence Frame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Make a list of Make a list: What makes you happy?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Transition:</a:t>
                      </a:r>
                    </a:p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I can write the letter in my name.  Large sheet of paper for children </a:t>
                      </a:r>
                      <a:r>
                        <a:rPr lang="en-US" sz="120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to write on.</a:t>
                      </a:r>
                      <a:endParaRPr lang="en-US" sz="1200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ctr"/>
                      <a:endParaRPr lang="en-US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02226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01F485-12E5-4046-ACBA-48E20FF59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94907"/>
              </p:ext>
            </p:extLst>
          </p:nvPr>
        </p:nvGraphicFramePr>
        <p:xfrm>
          <a:off x="494678" y="391160"/>
          <a:ext cx="6318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Worktime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C10E11-2DF2-4B31-9AD5-0899BFB5C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704249"/>
              </p:ext>
            </p:extLst>
          </p:nvPr>
        </p:nvGraphicFramePr>
        <p:xfrm>
          <a:off x="6246" y="761999"/>
          <a:ext cx="533400" cy="83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19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Social /Social Studies /Math Circle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06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ABC Circle/Science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Arrow: Right 13">
            <a:extLst>
              <a:ext uri="{FF2B5EF4-FFF2-40B4-BE49-F238E27FC236}">
                <a16:creationId xmlns:a16="http://schemas.microsoft.com/office/drawing/2014/main" id="{C326E187-D6C9-4CFA-9E10-F833BED29BD5}"/>
              </a:ext>
            </a:extLst>
          </p:cNvPr>
          <p:cNvSpPr/>
          <p:nvPr/>
        </p:nvSpPr>
        <p:spPr>
          <a:xfrm rot="5400000">
            <a:off x="3095647" y="5458928"/>
            <a:ext cx="5425967" cy="23061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0ED605-0E7A-4BBE-A48D-E746F0B69ABA}"/>
              </a:ext>
            </a:extLst>
          </p:cNvPr>
          <p:cNvSpPr/>
          <p:nvPr/>
        </p:nvSpPr>
        <p:spPr>
          <a:xfrm>
            <a:off x="2686703" y="3058328"/>
            <a:ext cx="21240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sz="1200" b="1" dirty="0">
                <a:latin typeface="Century Gothic" panose="020B0502020202020204" pitchFamily="34" charset="0"/>
                <a:ea typeface="HelloHelicopter" panose="02000603000000000000" pitchFamily="2" charset="0"/>
              </a:rPr>
              <a:t>Measurement &amp; Time:</a:t>
            </a:r>
          </a:p>
          <a:p>
            <a:pPr lvl="0" defTabSz="685800">
              <a:defRPr/>
            </a:pPr>
            <a:r>
              <a:rPr lang="en-US" sz="1200" dirty="0">
                <a:latin typeface="Century Gothic" panose="020B0502020202020204" pitchFamily="34" charset="0"/>
                <a:ea typeface="HelloHelicopter" panose="02000603000000000000" pitchFamily="2" charset="0"/>
              </a:rPr>
              <a:t>compare objects of different size, using big or small</a:t>
            </a:r>
          </a:p>
          <a:p>
            <a:pPr lvl="0" defTabSz="685800">
              <a:defRPr/>
            </a:pPr>
            <a:endParaRPr lang="en-US" sz="1200" dirty="0">
              <a:latin typeface="Century Gothic" panose="020B0502020202020204" pitchFamily="34" charset="0"/>
              <a:ea typeface="HelloHelicopter" panose="02000603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F7FEE2-A0B0-42C6-8928-0856AE746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9" y="3840480"/>
            <a:ext cx="975360" cy="7315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1A3C3F-9049-4421-8FBD-5E839E77A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61" y="4041242"/>
            <a:ext cx="975360" cy="7315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FB1284-9C73-4044-A4F5-23E190F7B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60" y="3840480"/>
            <a:ext cx="975360" cy="731520"/>
          </a:xfrm>
          <a:prstGeom prst="rect">
            <a:avLst/>
          </a:prstGeom>
        </p:spPr>
      </p:pic>
      <p:pic>
        <p:nvPicPr>
          <p:cNvPr id="24" name="Picture 23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AAF802B0-98FC-4340-AE07-A818BFB88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06" y="3840480"/>
            <a:ext cx="975360" cy="731520"/>
          </a:xfrm>
          <a:prstGeom prst="rect">
            <a:avLst/>
          </a:prstGeom>
        </p:spPr>
      </p:pic>
      <p:pic>
        <p:nvPicPr>
          <p:cNvPr id="26" name="Picture 25" descr="A close up of a map&#10;&#10;Description generated with high confidence">
            <a:extLst>
              <a:ext uri="{FF2B5EF4-FFF2-40B4-BE49-F238E27FC236}">
                <a16:creationId xmlns:a16="http://schemas.microsoft.com/office/drawing/2014/main" id="{D6896676-22A0-4395-9DC5-6E34439E2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006" y="6805534"/>
            <a:ext cx="822960" cy="1097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345482-9611-4DFE-AD23-4C0C02AB5A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04" y="6805534"/>
            <a:ext cx="739664" cy="822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59EB2B-F228-4889-AD17-6F8C7D5BA3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016" y="5982574"/>
            <a:ext cx="548640" cy="73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D2086A-271F-4A1B-BA69-1484B237AF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23" y="1554779"/>
            <a:ext cx="836245" cy="1114993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55D5BF89-659D-4963-9837-8C45072C0C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52" y="1706880"/>
            <a:ext cx="685800" cy="914400"/>
          </a:xfrm>
          <a:prstGeom prst="rect">
            <a:avLst/>
          </a:prstGeom>
        </p:spPr>
      </p:pic>
      <p:pic>
        <p:nvPicPr>
          <p:cNvPr id="20" name="Picture 19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C89B133D-AC4F-4A0D-A925-CE9161C9D2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03" y="1848781"/>
            <a:ext cx="1462147" cy="1544998"/>
          </a:xfrm>
          <a:prstGeom prst="rect">
            <a:avLst/>
          </a:prstGeom>
        </p:spPr>
      </p:pic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C5F8687C-56B3-4D29-A658-6507B7EF01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1418" y="7806046"/>
            <a:ext cx="617220" cy="822960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E55942B-AC99-418B-A720-9C56B6549A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4162" y="8399728"/>
            <a:ext cx="61722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5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4511E1-B06E-4A6B-9272-E06CFE3AD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712215"/>
              </p:ext>
            </p:extLst>
          </p:nvPr>
        </p:nvGraphicFramePr>
        <p:xfrm>
          <a:off x="539646" y="391160"/>
          <a:ext cx="6318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1A699B-56CD-4D67-9751-3F08E605E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42233"/>
              </p:ext>
            </p:extLst>
          </p:nvPr>
        </p:nvGraphicFramePr>
        <p:xfrm>
          <a:off x="539646" y="761999"/>
          <a:ext cx="6312108" cy="839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36">
                  <a:extLst>
                    <a:ext uri="{9D8B030D-6E8A-4147-A177-3AD203B41FA5}">
                      <a16:colId xmlns:a16="http://schemas.microsoft.com/office/drawing/2014/main" val="2664031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188118780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2442918358"/>
                    </a:ext>
                  </a:extLst>
                </a:gridCol>
              </a:tblGrid>
              <a:tr h="1724816">
                <a:tc>
                  <a:txBody>
                    <a:bodyPr/>
                    <a:lstStyle/>
                    <a:p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Body Rhyme</a:t>
                      </a: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Assessment Phonological Awareness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050066"/>
                  </a:ext>
                </a:extLst>
              </a:tr>
              <a:tr h="166429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Roll and Color</a:t>
                      </a: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Assessment Number Recognition (1-6)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989900"/>
                  </a:ext>
                </a:extLst>
              </a:tr>
              <a:tr h="166429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022266"/>
                  </a:ext>
                </a:extLst>
              </a:tr>
              <a:tr h="166429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Body Part Bingo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44349"/>
                  </a:ext>
                </a:extLst>
              </a:tr>
              <a:tr h="1664296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Sorting Kids</a:t>
                      </a: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Assessment Classification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99132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BA2922-3B7D-4131-BBA9-96588376B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806026"/>
              </p:ext>
            </p:extLst>
          </p:nvPr>
        </p:nvGraphicFramePr>
        <p:xfrm>
          <a:off x="1" y="762000"/>
          <a:ext cx="533402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8784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70440"/>
                  </a:ext>
                </a:extLst>
              </a:tr>
            </a:tbl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30E12996-8EF9-433C-AF5B-762D5FF6A477}"/>
              </a:ext>
            </a:extLst>
          </p:cNvPr>
          <p:cNvSpPr/>
          <p:nvPr/>
        </p:nvSpPr>
        <p:spPr>
          <a:xfrm>
            <a:off x="1334124" y="3106502"/>
            <a:ext cx="296421" cy="57963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8CA6DD-B70F-4FD8-BC68-58A6168C7005}"/>
              </a:ext>
            </a:extLst>
          </p:cNvPr>
          <p:cNvSpPr txBox="1"/>
          <p:nvPr/>
        </p:nvSpPr>
        <p:spPr>
          <a:xfrm>
            <a:off x="4769110" y="969685"/>
            <a:ext cx="19752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Blue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Yellow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Green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Rotate activities</a:t>
            </a:r>
          </a:p>
        </p:txBody>
      </p:sp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5CF744D-0B52-4CE5-B378-511ADA844B2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8653" y="2905549"/>
            <a:ext cx="1898627" cy="1898627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F8686721-F65E-4504-8A22-2BDEA72D9B5D}"/>
              </a:ext>
            </a:extLst>
          </p:cNvPr>
          <p:cNvSpPr/>
          <p:nvPr/>
        </p:nvSpPr>
        <p:spPr>
          <a:xfrm>
            <a:off x="4460900" y="6380673"/>
            <a:ext cx="296421" cy="237216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877376-9A41-47A2-A26B-096FC90C5E4B}"/>
              </a:ext>
            </a:extLst>
          </p:cNvPr>
          <p:cNvSpPr txBox="1"/>
          <p:nvPr/>
        </p:nvSpPr>
        <p:spPr>
          <a:xfrm>
            <a:off x="723886" y="787860"/>
            <a:ext cx="181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Name Writing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Or </a:t>
            </a:r>
          </a:p>
          <a:p>
            <a:pPr algn="ctr"/>
            <a:r>
              <a:rPr lang="en-US" dirty="0">
                <a:latin typeface="Century Gothic" panose="020B0502020202020204" pitchFamily="34" charset="0"/>
              </a:rPr>
              <a:t>Name Building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8065A4-0A9A-4D81-B51E-790DBBDB0080}"/>
              </a:ext>
            </a:extLst>
          </p:cNvPr>
          <p:cNvSpPr txBox="1"/>
          <p:nvPr/>
        </p:nvSpPr>
        <p:spPr>
          <a:xfrm>
            <a:off x="594543" y="1698050"/>
            <a:ext cx="205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Collage name</a:t>
            </a:r>
          </a:p>
        </p:txBody>
      </p:sp>
      <p:pic>
        <p:nvPicPr>
          <p:cNvPr id="29" name="Picture 2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F577EA5-ED55-4670-B0AE-9B84AA61E1A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08653" y="6591648"/>
            <a:ext cx="1898627" cy="189862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EB4A78B-9184-4EA7-86CB-FEABFCC02E4D}"/>
              </a:ext>
            </a:extLst>
          </p:cNvPr>
          <p:cNvSpPr/>
          <p:nvPr/>
        </p:nvSpPr>
        <p:spPr>
          <a:xfrm>
            <a:off x="2864796" y="4234872"/>
            <a:ext cx="17556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  <a:ea typeface="HelloHelicopter" panose="02000603000000000000" pitchFamily="2" charset="0"/>
              </a:rPr>
              <a:t>Draw and Wipe Mats</a:t>
            </a:r>
          </a:p>
        </p:txBody>
      </p:sp>
      <p:pic>
        <p:nvPicPr>
          <p:cNvPr id="21" name="Picture 20" descr="A picture containing thing, object, clock&#10;&#10;Description generated with very high confidence">
            <a:extLst>
              <a:ext uri="{FF2B5EF4-FFF2-40B4-BE49-F238E27FC236}">
                <a16:creationId xmlns:a16="http://schemas.microsoft.com/office/drawing/2014/main" id="{F04B6FC6-3065-4460-9CD3-32150CB65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7" y="2038874"/>
            <a:ext cx="1882991" cy="1116256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id="{7EBB3F0E-8506-46C6-94A8-DEE29196E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94" y="953014"/>
            <a:ext cx="1001941" cy="1033122"/>
          </a:xfrm>
          <a:prstGeom prst="rect">
            <a:avLst/>
          </a:prstGeom>
        </p:spPr>
      </p:pic>
      <p:pic>
        <p:nvPicPr>
          <p:cNvPr id="24" name="Picture 2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F8D46335-7897-4DFA-ABA7-013A572A0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34" y="2741266"/>
            <a:ext cx="1116689" cy="935557"/>
          </a:xfrm>
          <a:prstGeom prst="rect">
            <a:avLst/>
          </a:prstGeom>
        </p:spPr>
      </p:pic>
      <p:pic>
        <p:nvPicPr>
          <p:cNvPr id="26" name="Picture 25" descr="A picture containing stationary&#10;&#10;Description generated with high confidence">
            <a:extLst>
              <a:ext uri="{FF2B5EF4-FFF2-40B4-BE49-F238E27FC236}">
                <a16:creationId xmlns:a16="http://schemas.microsoft.com/office/drawing/2014/main" id="{B65644F9-97A3-4F97-B2C7-F70C67328E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87" y="4632129"/>
            <a:ext cx="1261570" cy="1087904"/>
          </a:xfrm>
          <a:prstGeom prst="rect">
            <a:avLst/>
          </a:prstGeom>
        </p:spPr>
      </p:pic>
      <p:pic>
        <p:nvPicPr>
          <p:cNvPr id="33" name="Picture 3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EB5EC0A3-F65E-48B3-A722-5C37661144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902" y="6225022"/>
            <a:ext cx="1419175" cy="12183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A9B9C50-90DD-4E3D-95A1-EF30AE1B19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958" y="7763118"/>
            <a:ext cx="1395610" cy="10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9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4511E1-B06E-4A6B-9272-E06CFE3ADF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24957"/>
              </p:ext>
            </p:extLst>
          </p:nvPr>
        </p:nvGraphicFramePr>
        <p:xfrm>
          <a:off x="494678" y="391160"/>
          <a:ext cx="63183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88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D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Notes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1A699B-56CD-4D67-9751-3F08E605E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13162"/>
              </p:ext>
            </p:extLst>
          </p:nvPr>
        </p:nvGraphicFramePr>
        <p:xfrm>
          <a:off x="494676" y="762000"/>
          <a:ext cx="6312108" cy="8384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036">
                  <a:extLst>
                    <a:ext uri="{9D8B030D-6E8A-4147-A177-3AD203B41FA5}">
                      <a16:colId xmlns:a16="http://schemas.microsoft.com/office/drawing/2014/main" val="2664031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1881187805"/>
                    </a:ext>
                  </a:extLst>
                </a:gridCol>
                <a:gridCol w="2104036">
                  <a:extLst>
                    <a:ext uri="{9D8B030D-6E8A-4147-A177-3AD203B41FA5}">
                      <a16:colId xmlns:a16="http://schemas.microsoft.com/office/drawing/2014/main" val="2442918358"/>
                    </a:ext>
                  </a:extLst>
                </a:gridCol>
              </a:tblGrid>
              <a:tr h="1615948"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050066"/>
                  </a:ext>
                </a:extLst>
              </a:tr>
              <a:tr h="1615948"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989900"/>
                  </a:ext>
                </a:extLst>
              </a:tr>
              <a:tr h="1615948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3022266"/>
                  </a:ext>
                </a:extLst>
              </a:tr>
              <a:tr h="1904841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How Many Tall</a:t>
                      </a: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Assessment </a:t>
                      </a:r>
                    </a:p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Measurement</a:t>
                      </a:r>
                    </a:p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734613"/>
                  </a:ext>
                </a:extLst>
              </a:tr>
              <a:tr h="161594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Century Gothic" panose="020B0502020202020204" pitchFamily="34" charset="0"/>
                          <a:ea typeface="HelloHelicopter" panose="02000603000000000000" pitchFamily="2" charset="0"/>
                        </a:rPr>
                        <a:t>Body Part Tracing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HelloHelicopter" panose="02000603000000000000" pitchFamily="2" charset="0"/>
                        <a:ea typeface="HelloHelicopter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78305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016678-30A8-424F-8CDD-EA6EF7415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66197"/>
              </p:ext>
            </p:extLst>
          </p:nvPr>
        </p:nvGraphicFramePr>
        <p:xfrm>
          <a:off x="1" y="762000"/>
          <a:ext cx="533402" cy="838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18784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Small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HelloEngineer" panose="02000603000000000000" pitchFamily="2" charset="0"/>
                        </a:rPr>
                        <a:t> Group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HelloEngineer" panose="02000603000000000000" pitchFamily="2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7044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4783FF0-7399-4CE5-88BD-9928E6E21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97794"/>
              </p:ext>
            </p:extLst>
          </p:nvPr>
        </p:nvGraphicFramePr>
        <p:xfrm>
          <a:off x="4728771" y="778240"/>
          <a:ext cx="208113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35">
                  <a:extLst>
                    <a:ext uri="{9D8B030D-6E8A-4147-A177-3AD203B41FA5}">
                      <a16:colId xmlns:a16="http://schemas.microsoft.com/office/drawing/2014/main" val="4236712029"/>
                    </a:ext>
                  </a:extLst>
                </a:gridCol>
              </a:tblGrid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9004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37517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5645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28468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7316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042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BE55505-0E84-49EC-AD33-8A7CD4977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69725"/>
              </p:ext>
            </p:extLst>
          </p:nvPr>
        </p:nvGraphicFramePr>
        <p:xfrm>
          <a:off x="4731895" y="2429780"/>
          <a:ext cx="208113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35">
                  <a:extLst>
                    <a:ext uri="{9D8B030D-6E8A-4147-A177-3AD203B41FA5}">
                      <a16:colId xmlns:a16="http://schemas.microsoft.com/office/drawing/2014/main" val="4236712029"/>
                    </a:ext>
                  </a:extLst>
                </a:gridCol>
              </a:tblGrid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9004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37517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5645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28468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7316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0420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DC26067-A250-456A-B6DE-7799B5DD8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09091"/>
              </p:ext>
            </p:extLst>
          </p:nvPr>
        </p:nvGraphicFramePr>
        <p:xfrm>
          <a:off x="4743761" y="4121920"/>
          <a:ext cx="208113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35">
                  <a:extLst>
                    <a:ext uri="{9D8B030D-6E8A-4147-A177-3AD203B41FA5}">
                      <a16:colId xmlns:a16="http://schemas.microsoft.com/office/drawing/2014/main" val="4236712029"/>
                    </a:ext>
                  </a:extLst>
                </a:gridCol>
              </a:tblGrid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9004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37517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5645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28468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7316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0420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63B07F8-6D7A-430F-AFFB-2B8167971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60219"/>
              </p:ext>
            </p:extLst>
          </p:nvPr>
        </p:nvGraphicFramePr>
        <p:xfrm>
          <a:off x="4725649" y="5803314"/>
          <a:ext cx="208113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35">
                  <a:extLst>
                    <a:ext uri="{9D8B030D-6E8A-4147-A177-3AD203B41FA5}">
                      <a16:colId xmlns:a16="http://schemas.microsoft.com/office/drawing/2014/main" val="4236712029"/>
                    </a:ext>
                  </a:extLst>
                </a:gridCol>
              </a:tblGrid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9004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37517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5645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28468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7316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0420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6B4C4A8-C1F3-4271-A061-1A1CF8B72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55026"/>
              </p:ext>
            </p:extLst>
          </p:nvPr>
        </p:nvGraphicFramePr>
        <p:xfrm>
          <a:off x="4731895" y="7484712"/>
          <a:ext cx="2081135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135">
                  <a:extLst>
                    <a:ext uri="{9D8B030D-6E8A-4147-A177-3AD203B41FA5}">
                      <a16:colId xmlns:a16="http://schemas.microsoft.com/office/drawing/2014/main" val="4236712029"/>
                    </a:ext>
                  </a:extLst>
                </a:gridCol>
              </a:tblGrid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09004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37517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435645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728468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973161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endParaRPr lang="en-US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04209"/>
                  </a:ext>
                </a:extLst>
              </a:tr>
            </a:tbl>
          </a:graphicData>
        </a:graphic>
      </p:graphicFrame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E57074A-71B0-43AF-A745-720246E8651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938" y="1255623"/>
            <a:ext cx="1898627" cy="1898627"/>
          </a:xfrm>
          <a:prstGeom prst="rect">
            <a:avLst/>
          </a:prstGeom>
        </p:spPr>
      </p:pic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27CD6CE-4702-4D12-BF5F-FF02F223AB4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760" y="3301184"/>
            <a:ext cx="1898627" cy="1898627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15790427-C988-4620-9051-F6F212B2ABCA}"/>
              </a:ext>
            </a:extLst>
          </p:cNvPr>
          <p:cNvSpPr/>
          <p:nvPr/>
        </p:nvSpPr>
        <p:spPr>
          <a:xfrm>
            <a:off x="3348431" y="2714090"/>
            <a:ext cx="545889" cy="617844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B8823E-EED0-40A9-BE52-E7F2916A2102}"/>
              </a:ext>
            </a:extLst>
          </p:cNvPr>
          <p:cNvSpPr/>
          <p:nvPr/>
        </p:nvSpPr>
        <p:spPr>
          <a:xfrm>
            <a:off x="2569565" y="875824"/>
            <a:ext cx="20811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en-US" sz="1400" b="1" dirty="0">
                <a:latin typeface="Century Gothic" panose="020B0502020202020204" pitchFamily="34" charset="0"/>
                <a:ea typeface="HelloHelicopter" panose="02000603000000000000" pitchFamily="2" charset="0"/>
              </a:rPr>
              <a:t>Pair &amp; Share</a:t>
            </a:r>
          </a:p>
          <a:p>
            <a:r>
              <a:rPr lang="en-US" sz="1200" dirty="0">
                <a:latin typeface="Century Gothic" panose="020B0502020202020204" pitchFamily="34" charset="0"/>
                <a:ea typeface="HelloHelicopter" panose="02000603000000000000" pitchFamily="2" charset="0"/>
              </a:rPr>
              <a:t>Turn to neighbor   It makes me happy when I ___________.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383BC0-4453-4660-A94F-3166EA02B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81" y="1748974"/>
            <a:ext cx="1333501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7E9CAE-5EC8-4776-BACE-51FFA6225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9" y="5992773"/>
            <a:ext cx="1161245" cy="900966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4EE0084-2015-4859-A1BD-10BA20636E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00" y="7888377"/>
            <a:ext cx="1268853" cy="10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0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4873</TotalTime>
  <Words>614</Words>
  <Application>Microsoft Office PowerPoint</Application>
  <PresentationFormat>Letter Paper (8.5x11 in)</PresentationFormat>
  <Paragraphs>316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HelloBasic</vt:lpstr>
      <vt:lpstr>HelloBoxStitch</vt:lpstr>
      <vt:lpstr>HelloEngineer</vt:lpstr>
      <vt:lpstr>HelloEtchASketch</vt:lpstr>
      <vt:lpstr>HelloHelicopter</vt:lpstr>
      <vt:lpstr>HelloKayMaySquisht</vt:lpstr>
      <vt:lpstr>LD Pookie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 Sanders</dc:creator>
  <cp:lastModifiedBy>Tami Sanders</cp:lastModifiedBy>
  <cp:revision>148</cp:revision>
  <dcterms:created xsi:type="dcterms:W3CDTF">2018-05-22T13:46:28Z</dcterms:created>
  <dcterms:modified xsi:type="dcterms:W3CDTF">2018-07-07T19:26:49Z</dcterms:modified>
</cp:coreProperties>
</file>